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2" r:id="rId3"/>
    <p:sldId id="257" r:id="rId4"/>
    <p:sldId id="258" r:id="rId5"/>
    <p:sldId id="271" r:id="rId6"/>
    <p:sldId id="261" r:id="rId7"/>
    <p:sldId id="265" r:id="rId8"/>
    <p:sldId id="266" r:id="rId9"/>
    <p:sldId id="267" r:id="rId10"/>
    <p:sldId id="268" r:id="rId11"/>
    <p:sldId id="269" r:id="rId12"/>
    <p:sldId id="270" r:id="rId13"/>
    <p:sldId id="263" r:id="rId14"/>
    <p:sldId id="264"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8EB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020" autoAdjust="0"/>
  </p:normalViewPr>
  <p:slideViewPr>
    <p:cSldViewPr snapToGrid="0" snapToObjects="1">
      <p:cViewPr varScale="1">
        <p:scale>
          <a:sx n="116" d="100"/>
          <a:sy n="116" d="100"/>
        </p:scale>
        <p:origin x="20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820D4-7332-6E4C-B2CB-9C64076A6B16}" type="datetimeFigureOut">
              <a:rPr lang="en-US" smtClean="0"/>
              <a:t>4/21/23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4198E-BC97-7740-9C73-50F754613D9F}" type="slidenum">
              <a:rPr lang="en-US" smtClean="0"/>
              <a:t>‹#›</a:t>
            </a:fld>
            <a:endParaRPr lang="en-US"/>
          </a:p>
        </p:txBody>
      </p:sp>
    </p:spTree>
    <p:extLst>
      <p:ext uri="{BB962C8B-B14F-4D97-AF65-F5344CB8AC3E}">
        <p14:creationId xmlns:p14="http://schemas.microsoft.com/office/powerpoint/2010/main" val="65575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Armbruster</a:t>
            </a:r>
            <a:r>
              <a:rPr lang="en-US" dirty="0"/>
              <a:t> (now deceased) is a</a:t>
            </a:r>
            <a:r>
              <a:rPr lang="en-US" baseline="0" dirty="0"/>
              <a:t> widely published author in the field of learning. This quote comes from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2</a:t>
            </a:fld>
            <a:endParaRPr lang="en-US"/>
          </a:p>
        </p:txBody>
      </p:sp>
    </p:spTree>
    <p:extLst>
      <p:ext uri="{BB962C8B-B14F-4D97-AF65-F5344CB8AC3E}">
        <p14:creationId xmlns:p14="http://schemas.microsoft.com/office/powerpoint/2010/main" val="56797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15</a:t>
            </a:fld>
            <a:endParaRPr lang="en-US"/>
          </a:p>
        </p:txBody>
      </p:sp>
    </p:spTree>
    <p:extLst>
      <p:ext uri="{BB962C8B-B14F-4D97-AF65-F5344CB8AC3E}">
        <p14:creationId xmlns:p14="http://schemas.microsoft.com/office/powerpoint/2010/main" val="4224524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4/21/23</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charset="2"/>
        <a:buChar char="ü"/>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charset="2"/>
        <a:buChar char="ü"/>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charset="2"/>
        <a:buChar char="ü"/>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apps.apple.com/app/apple-store/id778658393"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Note-Taking </a:t>
            </a:r>
            <a:r>
              <a:rPr lang="en-US" sz="3200" dirty="0"/>
              <a:t>(or maybe better yet, </a:t>
            </a:r>
            <a:r>
              <a:rPr lang="en-US" sz="3200" i="1" dirty="0"/>
              <a:t>Note-Making</a:t>
            </a:r>
            <a:r>
              <a:rPr lang="en-US" sz="3200" dirty="0"/>
              <a:t>)</a:t>
            </a:r>
          </a:p>
        </p:txBody>
      </p:sp>
      <p:sp>
        <p:nvSpPr>
          <p:cNvPr id="3" name="Subtitle 2"/>
          <p:cNvSpPr>
            <a:spLocks noGrp="1"/>
          </p:cNvSpPr>
          <p:nvPr>
            <p:ph type="subTitle" idx="1"/>
          </p:nvPr>
        </p:nvSpPr>
        <p:spPr>
          <a:xfrm>
            <a:off x="607501" y="5460140"/>
            <a:ext cx="7929000" cy="434974"/>
          </a:xfrm>
        </p:spPr>
        <p:txBody>
          <a:bodyPr/>
          <a:lstStyle/>
          <a:p>
            <a:endParaRPr lang="en-US" dirty="0"/>
          </a:p>
        </p:txBody>
      </p:sp>
    </p:spTree>
    <p:extLst>
      <p:ext uri="{BB962C8B-B14F-4D97-AF65-F5344CB8AC3E}">
        <p14:creationId xmlns:p14="http://schemas.microsoft.com/office/powerpoint/2010/main" val="47957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a:t>
            </a:r>
          </a:p>
        </p:txBody>
      </p:sp>
      <p:sp>
        <p:nvSpPr>
          <p:cNvPr id="4" name="Content Placeholder 3"/>
          <p:cNvSpPr>
            <a:spLocks noGrp="1"/>
          </p:cNvSpPr>
          <p:nvPr>
            <p:ph sz="half" idx="2"/>
          </p:nvPr>
        </p:nvSpPr>
        <p:spPr>
          <a:xfrm>
            <a:off x="607500" y="1564330"/>
            <a:ext cx="3581400" cy="4010025"/>
          </a:xfrm>
        </p:spPr>
        <p:txBody>
          <a:bodyPr>
            <a:normAutofit/>
          </a:bodyPr>
          <a:lstStyle/>
          <a:p>
            <a:pPr marL="0" indent="0" algn="ctr">
              <a:buNone/>
            </a:pPr>
            <a:r>
              <a:rPr lang="en-US" sz="1900" b="1" u="sng" dirty="0"/>
              <a:t>PROS</a:t>
            </a:r>
          </a:p>
          <a:p>
            <a:r>
              <a:rPr lang="en-US" sz="1600" dirty="0"/>
              <a:t>Great for visual learners</a:t>
            </a:r>
          </a:p>
          <a:p>
            <a:r>
              <a:rPr lang="en-US" sz="1600" dirty="0"/>
              <a:t>Encourages Creativity</a:t>
            </a:r>
          </a:p>
          <a:p>
            <a:r>
              <a:rPr lang="en-US" sz="1600" dirty="0"/>
              <a:t>Helps Make Connections to Related Info</a:t>
            </a:r>
          </a:p>
          <a:p>
            <a:r>
              <a:rPr lang="en-US" sz="1600" dirty="0"/>
              <a:t>Easy to Edit/Revise and Add Features Like Color-Coding</a:t>
            </a:r>
          </a:p>
          <a:p>
            <a:endParaRPr lang="en-US" sz="1600" dirty="0"/>
          </a:p>
        </p:txBody>
      </p:sp>
      <p:pic>
        <p:nvPicPr>
          <p:cNvPr id="5" name="Picture 4"/>
          <p:cNvPicPr>
            <a:picLocks noChangeAspect="1"/>
          </p:cNvPicPr>
          <p:nvPr/>
        </p:nvPicPr>
        <p:blipFill>
          <a:blip r:embed="rId2"/>
          <a:stretch>
            <a:fillRect/>
          </a:stretch>
        </p:blipFill>
        <p:spPr>
          <a:xfrm>
            <a:off x="5393828" y="2264778"/>
            <a:ext cx="2516011" cy="185829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stretch>
            <a:fillRect/>
          </a:stretch>
        </p:blipFill>
        <p:spPr>
          <a:xfrm>
            <a:off x="705041" y="4895112"/>
            <a:ext cx="3630513" cy="1823752"/>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4188900" y="404384"/>
            <a:ext cx="4486275" cy="1369606"/>
          </a:xfrm>
          <a:prstGeom prst="rect">
            <a:avLst/>
          </a:prstGeom>
          <a:noFill/>
        </p:spPr>
        <p:txBody>
          <a:bodyPr wrap="square" rtlCol="0">
            <a:spAutoFit/>
          </a:bodyPr>
          <a:lstStyle/>
          <a:p>
            <a:r>
              <a:rPr lang="en-US" b="1" dirty="0"/>
              <a:t>A graphic instead of textual representation of the lecture</a:t>
            </a:r>
          </a:p>
          <a:p>
            <a:endParaRPr lang="en-US" sz="1100" b="1" dirty="0"/>
          </a:p>
          <a:p>
            <a:r>
              <a:rPr lang="en-US" b="1" dirty="0"/>
              <a:t>Start with a central point and sketch related information around it</a:t>
            </a:r>
          </a:p>
        </p:txBody>
      </p:sp>
      <p:sp>
        <p:nvSpPr>
          <p:cNvPr id="7" name="TextBox 6"/>
          <p:cNvSpPr txBox="1"/>
          <p:nvPr/>
        </p:nvSpPr>
        <p:spPr>
          <a:xfrm>
            <a:off x="4997885" y="4496844"/>
            <a:ext cx="3538614" cy="1716367"/>
          </a:xfrm>
          <a:prstGeom prst="rect">
            <a:avLst/>
          </a:prstGeom>
          <a:noFill/>
        </p:spPr>
        <p:txBody>
          <a:bodyPr wrap="square" rtlCol="0">
            <a:spAutoFit/>
          </a:bodyPr>
          <a:lstStyle/>
          <a:p>
            <a:pPr marL="257175" lvl="0" indent="-257175" defTabSz="342900">
              <a:spcBef>
                <a:spcPct val="20000"/>
              </a:spcBef>
              <a:spcAft>
                <a:spcPts val="450"/>
              </a:spcAft>
              <a:buClr>
                <a:srgbClr val="8DB6D1"/>
              </a:buClr>
              <a:buFont typeface="Wingdings" charset="2"/>
              <a:buChar char="ü"/>
            </a:pPr>
            <a:endParaRPr lang="en-US">
              <a:solidFill>
                <a:srgbClr val="FFFFFF"/>
              </a:solidFill>
            </a:endParaRPr>
          </a:p>
          <a:p>
            <a:pPr lvl="0" algn="ctr" defTabSz="342900">
              <a:spcBef>
                <a:spcPct val="20000"/>
              </a:spcBef>
              <a:spcAft>
                <a:spcPts val="450"/>
              </a:spcAft>
              <a:buClr>
                <a:srgbClr val="8DB6D1"/>
              </a:buClr>
            </a:pPr>
            <a:r>
              <a:rPr lang="en-US" b="1" u="sng">
                <a:solidFill>
                  <a:srgbClr val="FFFFFF"/>
                </a:solidFill>
              </a:rPr>
              <a:t>CONS</a:t>
            </a:r>
          </a:p>
          <a:p>
            <a:pPr marL="257175" lvl="0" indent="-257175" defTabSz="342900">
              <a:spcBef>
                <a:spcPct val="20000"/>
              </a:spcBef>
              <a:spcAft>
                <a:spcPts val="450"/>
              </a:spcAft>
              <a:buClr>
                <a:srgbClr val="8DB6D1"/>
              </a:buClr>
              <a:buFont typeface="Wingdings" charset="2"/>
              <a:buChar char="ü"/>
            </a:pPr>
            <a:r>
              <a:rPr lang="en-US">
                <a:solidFill>
                  <a:srgbClr val="FFFFFF"/>
                </a:solidFill>
              </a:rPr>
              <a:t>Less Complete, Requiring More to Be Added after Class</a:t>
            </a:r>
            <a:endParaRPr lang="en-US" dirty="0">
              <a:solidFill>
                <a:srgbClr val="FFFFFF"/>
              </a:solidFill>
            </a:endParaRPr>
          </a:p>
        </p:txBody>
      </p:sp>
    </p:spTree>
    <p:extLst>
      <p:ext uri="{BB962C8B-B14F-4D97-AF65-F5344CB8AC3E}">
        <p14:creationId xmlns:p14="http://schemas.microsoft.com/office/powerpoint/2010/main" val="217556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Method</a:t>
            </a:r>
          </a:p>
        </p:txBody>
      </p:sp>
      <p:sp>
        <p:nvSpPr>
          <p:cNvPr id="3" name="Content Placeholder 2"/>
          <p:cNvSpPr>
            <a:spLocks noGrp="1"/>
          </p:cNvSpPr>
          <p:nvPr>
            <p:ph sz="half" idx="1"/>
          </p:nvPr>
        </p:nvSpPr>
        <p:spPr>
          <a:xfrm>
            <a:off x="355564" y="2219720"/>
            <a:ext cx="4396636" cy="2719231"/>
          </a:xfrm>
        </p:spPr>
        <p:txBody>
          <a:bodyPr>
            <a:normAutofit/>
          </a:bodyPr>
          <a:lstStyle/>
          <a:p>
            <a:pPr marL="0" indent="0">
              <a:buNone/>
            </a:pPr>
            <a:endParaRPr lang="en-US" sz="1600" dirty="0"/>
          </a:p>
          <a:p>
            <a:pPr marL="0" indent="0">
              <a:buNone/>
            </a:pPr>
            <a:r>
              <a:rPr lang="en-US" sz="1600" dirty="0"/>
              <a:t>The flow method is similar to mapping, except that you make a document reflecting how you are thinking about class content, including your own connections or examples. </a:t>
            </a:r>
          </a:p>
          <a:p>
            <a:pPr marL="0" indent="0">
              <a:buNone/>
            </a:pPr>
            <a:endParaRPr lang="en-US" sz="1600" dirty="0"/>
          </a:p>
          <a:p>
            <a:pPr marL="0" indent="0">
              <a:buNone/>
            </a:pPr>
            <a:endParaRPr lang="en-US" sz="1600" dirty="0"/>
          </a:p>
          <a:p>
            <a:pPr marL="0" indent="0">
              <a:buNone/>
            </a:pPr>
            <a:endParaRPr lang="en-US" sz="1600" dirty="0"/>
          </a:p>
        </p:txBody>
      </p:sp>
      <p:sp>
        <p:nvSpPr>
          <p:cNvPr id="4" name="Content Placeholder 3"/>
          <p:cNvSpPr>
            <a:spLocks noGrp="1"/>
          </p:cNvSpPr>
          <p:nvPr>
            <p:ph sz="half" idx="2"/>
          </p:nvPr>
        </p:nvSpPr>
        <p:spPr>
          <a:xfrm>
            <a:off x="4988268" y="2219720"/>
            <a:ext cx="3895937" cy="3638764"/>
          </a:xfrm>
        </p:spPr>
        <p:txBody>
          <a:bodyPr>
            <a:normAutofit/>
          </a:bodyPr>
          <a:lstStyle/>
          <a:p>
            <a:r>
              <a:rPr lang="en-US" sz="1800" dirty="0"/>
              <a:t>Highlight the most important points</a:t>
            </a:r>
          </a:p>
          <a:p>
            <a:r>
              <a:rPr lang="en-US" sz="1800" dirty="0"/>
              <a:t>Write down what you are thinking about the material; don’t worry about how the material is being presented</a:t>
            </a:r>
          </a:p>
          <a:p>
            <a:r>
              <a:rPr lang="en-US" sz="1800" dirty="0"/>
              <a:t>Create something original, not a facsimile of class</a:t>
            </a:r>
          </a:p>
          <a:p>
            <a:r>
              <a:rPr lang="en-US" sz="1800" dirty="0"/>
              <a:t>Focus on your ideas as you learn the material, not the lecturer’s</a:t>
            </a:r>
          </a:p>
        </p:txBody>
      </p:sp>
      <p:pic>
        <p:nvPicPr>
          <p:cNvPr id="1028" name="Picture 4" descr="Image result for Flow Method note takin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827" y="4133589"/>
            <a:ext cx="3369305" cy="252697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96011" y="447188"/>
            <a:ext cx="4033381" cy="1477328"/>
          </a:xfrm>
          <a:prstGeom prst="rect">
            <a:avLst/>
          </a:prstGeom>
          <a:noFill/>
        </p:spPr>
        <p:txBody>
          <a:bodyPr wrap="square" rtlCol="0">
            <a:spAutoFit/>
          </a:bodyPr>
          <a:lstStyle/>
          <a:p>
            <a:r>
              <a:rPr lang="en-US" b="1" dirty="0"/>
              <a:t>Strive to make your notes a record of how you are processing what’s happening in class, rather than a transcript of class.</a:t>
            </a:r>
          </a:p>
          <a:p>
            <a:endParaRPr lang="en-US" dirty="0"/>
          </a:p>
        </p:txBody>
      </p:sp>
    </p:spTree>
    <p:extLst>
      <p:ext uri="{BB962C8B-B14F-4D97-AF65-F5344CB8AC3E}">
        <p14:creationId xmlns:p14="http://schemas.microsoft.com/office/powerpoint/2010/main" val="21710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T-Notes </a:t>
            </a:r>
            <a:br>
              <a:rPr lang="en-US" dirty="0"/>
            </a:br>
            <a:r>
              <a:rPr lang="en-US" dirty="0"/>
              <a:t>(for problem-based material)</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286911820"/>
              </p:ext>
            </p:extLst>
          </p:nvPr>
        </p:nvGraphicFramePr>
        <p:xfrm>
          <a:off x="170590" y="2410050"/>
          <a:ext cx="2784332" cy="3847910"/>
        </p:xfrm>
        <a:graphic>
          <a:graphicData uri="http://schemas.openxmlformats.org/drawingml/2006/table">
            <a:tbl>
              <a:tblPr firstRow="1" firstCol="1" bandRow="1">
                <a:tableStyleId>{5C22544A-7EE6-4342-B048-85BDC9FD1C3A}</a:tableStyleId>
              </a:tblPr>
              <a:tblGrid>
                <a:gridCol w="1392166">
                  <a:extLst>
                    <a:ext uri="{9D8B030D-6E8A-4147-A177-3AD203B41FA5}">
                      <a16:colId xmlns:a16="http://schemas.microsoft.com/office/drawing/2014/main" val="271793889"/>
                    </a:ext>
                  </a:extLst>
                </a:gridCol>
                <a:gridCol w="1392166">
                  <a:extLst>
                    <a:ext uri="{9D8B030D-6E8A-4147-A177-3AD203B41FA5}">
                      <a16:colId xmlns:a16="http://schemas.microsoft.com/office/drawing/2014/main" val="1456812891"/>
                    </a:ext>
                  </a:extLst>
                </a:gridCol>
              </a:tblGrid>
              <a:tr h="497114">
                <a:tc gridSpan="2">
                  <a:txBody>
                    <a:bodyPr/>
                    <a:lstStyle/>
                    <a:p>
                      <a:pPr marL="0" marR="0" algn="ctr">
                        <a:lnSpc>
                          <a:spcPct val="107000"/>
                        </a:lnSpc>
                        <a:spcBef>
                          <a:spcPts val="0"/>
                        </a:spcBef>
                        <a:spcAft>
                          <a:spcPts val="0"/>
                        </a:spcAft>
                      </a:pPr>
                      <a:r>
                        <a:rPr lang="en-US" sz="1200" dirty="0">
                          <a:effectLst/>
                        </a:rPr>
                        <a:t>Problem</a:t>
                      </a:r>
                      <a:r>
                        <a:rPr lang="en-US" sz="1200" baseline="0" dirty="0">
                          <a:effectLst/>
                        </a:rPr>
                        <a:t> and/or Concept</a:t>
                      </a:r>
                      <a:endParaRPr lang="en-US" sz="1200" dirty="0">
                        <a:effectLst/>
                      </a:endParaRPr>
                    </a:p>
                    <a:p>
                      <a:pPr marL="0" marR="0" algn="ctr">
                        <a:lnSpc>
                          <a:spcPct val="107000"/>
                        </a:lnSpc>
                        <a:spcBef>
                          <a:spcPts val="0"/>
                        </a:spcBef>
                        <a:spcAft>
                          <a:spcPts val="0"/>
                        </a:spcAft>
                      </a:pPr>
                      <a:r>
                        <a:rPr lang="en-US" sz="400" dirty="0">
                          <a:effectLst/>
                        </a:rPr>
                        <a:t> </a:t>
                      </a:r>
                    </a:p>
                    <a:p>
                      <a:pPr marL="0" marR="0" algn="ctr">
                        <a:lnSpc>
                          <a:spcPct val="107000"/>
                        </a:lnSpc>
                        <a:spcBef>
                          <a:spcPts val="0"/>
                        </a:spcBef>
                        <a:spcAft>
                          <a:spcPts val="0"/>
                        </a:spcAft>
                      </a:pPr>
                      <a:r>
                        <a:rPr lang="en-US" sz="400" dirty="0">
                          <a:effectLst/>
                        </a:rPr>
                        <a:t> </a:t>
                      </a:r>
                    </a:p>
                    <a:p>
                      <a:pPr marL="0" marR="0" algn="ctr">
                        <a:lnSpc>
                          <a:spcPct val="107000"/>
                        </a:lnSpc>
                        <a:spcBef>
                          <a:spcPts val="0"/>
                        </a:spcBef>
                        <a:spcAft>
                          <a:spcPts val="0"/>
                        </a:spcAft>
                      </a:pPr>
                      <a:r>
                        <a:rPr lang="en-US" sz="400" dirty="0">
                          <a:effectLst/>
                        </a:rPr>
                        <a:t> </a:t>
                      </a:r>
                    </a:p>
                    <a:p>
                      <a:pPr marL="0" marR="0" algn="ctr">
                        <a:lnSpc>
                          <a:spcPct val="107000"/>
                        </a:lnSpc>
                        <a:spcBef>
                          <a:spcPts val="0"/>
                        </a:spcBef>
                        <a:spcAft>
                          <a:spcPts val="0"/>
                        </a:spcAft>
                      </a:pPr>
                      <a:r>
                        <a:rPr lang="en-US" sz="400" dirty="0">
                          <a:effectLst/>
                        </a:rPr>
                        <a:t> </a:t>
                      </a:r>
                    </a:p>
                    <a:p>
                      <a:pPr marL="0" marR="0" algn="ctr">
                        <a:lnSpc>
                          <a:spcPct val="107000"/>
                        </a:lnSpc>
                        <a:spcBef>
                          <a:spcPts val="0"/>
                        </a:spcBef>
                        <a:spcAft>
                          <a:spcPts val="0"/>
                        </a:spcAft>
                      </a:pPr>
                      <a:r>
                        <a:rPr lang="en-US" sz="400" dirty="0">
                          <a:effectLst/>
                        </a:rPr>
                        <a:t> </a:t>
                      </a:r>
                    </a:p>
                    <a:p>
                      <a:pPr marL="0" marR="0" algn="ctr">
                        <a:lnSpc>
                          <a:spcPct val="107000"/>
                        </a:lnSpc>
                        <a:spcBef>
                          <a:spcPts val="0"/>
                        </a:spcBef>
                        <a:spcAft>
                          <a:spcPts val="0"/>
                        </a:spcAft>
                      </a:pPr>
                      <a:r>
                        <a:rPr lang="en-US" sz="400" dirty="0">
                          <a:effectLst/>
                        </a:rPr>
                        <a:t> </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750" marR="26750" marT="0" marB="0" anchor="ctr"/>
                </a:tc>
                <a:tc hMerge="1">
                  <a:txBody>
                    <a:bodyPr/>
                    <a:lstStyle/>
                    <a:p>
                      <a:endParaRPr lang="en-US"/>
                    </a:p>
                  </a:txBody>
                  <a:tcPr/>
                </a:tc>
                <a:extLst>
                  <a:ext uri="{0D108BD9-81ED-4DB2-BD59-A6C34878D82A}">
                    <a16:rowId xmlns:a16="http://schemas.microsoft.com/office/drawing/2014/main" val="78332016"/>
                  </a:ext>
                </a:extLst>
              </a:tr>
              <a:tr h="2941411">
                <a:tc>
                  <a:txBody>
                    <a:bodyPr/>
                    <a:lstStyle/>
                    <a:p>
                      <a:pPr marL="0" marR="0" algn="ctr">
                        <a:lnSpc>
                          <a:spcPct val="107000"/>
                        </a:lnSpc>
                        <a:spcBef>
                          <a:spcPts val="0"/>
                        </a:spcBef>
                        <a:spcAft>
                          <a:spcPts val="0"/>
                        </a:spcAft>
                      </a:pPr>
                      <a:r>
                        <a:rPr lang="en-US" sz="1200" dirty="0">
                          <a:solidFill>
                            <a:schemeClr val="bg2"/>
                          </a:solidFill>
                          <a:effectLst/>
                        </a:rPr>
                        <a:t>Work</a:t>
                      </a:r>
                      <a:r>
                        <a:rPr lang="en-US" sz="1200" baseline="0" dirty="0">
                          <a:solidFill>
                            <a:schemeClr val="bg2"/>
                          </a:solidFill>
                          <a:effectLst/>
                        </a:rPr>
                        <a:t> the Problem</a:t>
                      </a:r>
                      <a:endParaRPr lang="en-US" sz="1200" dirty="0">
                        <a:solidFill>
                          <a:schemeClr val="bg2"/>
                        </a:solidFill>
                        <a:effectLst/>
                      </a:endParaRPr>
                    </a:p>
                    <a:p>
                      <a:pPr marL="0" marR="0">
                        <a:lnSpc>
                          <a:spcPct val="107000"/>
                        </a:lnSpc>
                        <a:spcBef>
                          <a:spcPts val="0"/>
                        </a:spcBef>
                        <a:spcAft>
                          <a:spcPts val="0"/>
                        </a:spcAft>
                      </a:pPr>
                      <a:r>
                        <a:rPr lang="en-US" sz="400" dirty="0">
                          <a:effectLst/>
                        </a:rPr>
                        <a:t> </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750" marR="26750" marT="0" marB="0">
                    <a:solidFill>
                      <a:schemeClr val="tx1">
                        <a:lumMod val="95000"/>
                      </a:schemeClr>
                    </a:solidFill>
                  </a:tcPr>
                </a:tc>
                <a:tc>
                  <a:txBody>
                    <a:bodyPr/>
                    <a:lstStyle/>
                    <a:p>
                      <a:pPr marL="0" marR="0" algn="ctr">
                        <a:lnSpc>
                          <a:spcPct val="107000"/>
                        </a:lnSpc>
                        <a:spcBef>
                          <a:spcPts val="0"/>
                        </a:spcBef>
                        <a:spcAft>
                          <a:spcPts val="0"/>
                        </a:spcAft>
                      </a:pPr>
                      <a:r>
                        <a:rPr lang="en-US" sz="1200" b="1" dirty="0">
                          <a:effectLst/>
                        </a:rPr>
                        <a:t>Explain each step</a:t>
                      </a:r>
                    </a:p>
                    <a:p>
                      <a:pPr marL="0" marR="0">
                        <a:lnSpc>
                          <a:spcPct val="107000"/>
                        </a:lnSpc>
                        <a:spcBef>
                          <a:spcPts val="0"/>
                        </a:spcBef>
                        <a:spcAft>
                          <a:spcPts val="0"/>
                        </a:spcAft>
                      </a:pPr>
                      <a:r>
                        <a:rPr lang="en-US" sz="1200" b="1" dirty="0">
                          <a:effectLst/>
                        </a:rPr>
                        <a:t> </a:t>
                      </a:r>
                    </a:p>
                    <a:p>
                      <a:pPr marL="0" marR="0">
                        <a:lnSpc>
                          <a:spcPct val="107000"/>
                        </a:lnSpc>
                        <a:spcBef>
                          <a:spcPts val="0"/>
                        </a:spcBef>
                        <a:spcAft>
                          <a:spcPts val="0"/>
                        </a:spcAft>
                      </a:pPr>
                      <a:r>
                        <a:rPr lang="en-US" sz="1200" b="1"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p>
                    <a:p>
                      <a:pPr marL="0" marR="0">
                        <a:lnSpc>
                          <a:spcPct val="107000"/>
                        </a:lnSpc>
                        <a:spcBef>
                          <a:spcPts val="0"/>
                        </a:spcBef>
                        <a:spcAft>
                          <a:spcPts val="0"/>
                        </a:spcAft>
                      </a:pPr>
                      <a:r>
                        <a:rPr lang="en-US" sz="400" dirty="0">
                          <a:effectLst/>
                        </a:rPr>
                        <a:t> </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750" marR="26750" marT="0" marB="0"/>
                </a:tc>
                <a:extLst>
                  <a:ext uri="{0D108BD9-81ED-4DB2-BD59-A6C34878D82A}">
                    <a16:rowId xmlns:a16="http://schemas.microsoft.com/office/drawing/2014/main" val="3247407238"/>
                  </a:ext>
                </a:extLst>
              </a:tr>
            </a:tbl>
          </a:graphicData>
        </a:graphic>
      </p:graphicFrame>
      <p:sp>
        <p:nvSpPr>
          <p:cNvPr id="14" name="Content Placeholder 2"/>
          <p:cNvSpPr>
            <a:spLocks noGrp="1"/>
          </p:cNvSpPr>
          <p:nvPr>
            <p:ph sz="half" idx="1"/>
          </p:nvPr>
        </p:nvSpPr>
        <p:spPr>
          <a:xfrm>
            <a:off x="3070160" y="3553869"/>
            <a:ext cx="3413254" cy="2962275"/>
          </a:xfrm>
        </p:spPr>
        <p:txBody>
          <a:bodyPr>
            <a:noAutofit/>
          </a:bodyPr>
          <a:lstStyle/>
          <a:p>
            <a:pPr marL="0" indent="0">
              <a:buNone/>
            </a:pPr>
            <a:endParaRPr lang="en-US" sz="1100" i="1" dirty="0"/>
          </a:p>
          <a:p>
            <a:r>
              <a:rPr lang="en-US" sz="1600" dirty="0"/>
              <a:t>Draw a “T” on your note paper</a:t>
            </a:r>
          </a:p>
          <a:p>
            <a:r>
              <a:rPr lang="en-US" sz="1600" dirty="0"/>
              <a:t>Write down the problem or concept at the top</a:t>
            </a:r>
          </a:p>
          <a:p>
            <a:r>
              <a:rPr lang="en-US" sz="1600" dirty="0"/>
              <a:t>In the left column, work the problem, showing each step</a:t>
            </a:r>
          </a:p>
          <a:p>
            <a:r>
              <a:rPr lang="en-US" sz="1600" dirty="0"/>
              <a:t>In the right column, write down the steps for solving the problem, explaining why each step is necessary</a:t>
            </a:r>
          </a:p>
          <a:p>
            <a:pPr marL="0" indent="0">
              <a:buNone/>
            </a:pPr>
            <a:endParaRPr lang="en-US" sz="1600"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414" y="2492679"/>
            <a:ext cx="2485515" cy="368265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219450" y="2015031"/>
            <a:ext cx="3114675" cy="1323439"/>
          </a:xfrm>
          <a:prstGeom prst="rect">
            <a:avLst/>
          </a:prstGeom>
          <a:noFill/>
        </p:spPr>
        <p:txBody>
          <a:bodyPr wrap="square" rtlCol="0">
            <a:spAutoFit/>
          </a:bodyPr>
          <a:lstStyle/>
          <a:p>
            <a:r>
              <a:rPr lang="en-US" sz="1600" dirty="0"/>
              <a:t>T-Notes can help you understand the process behind a concept, as well as, help  you identify where you need clarification. </a:t>
            </a:r>
          </a:p>
        </p:txBody>
      </p:sp>
    </p:spTree>
    <p:extLst>
      <p:ext uri="{BB962C8B-B14F-4D97-AF65-F5344CB8AC3E}">
        <p14:creationId xmlns:p14="http://schemas.microsoft.com/office/powerpoint/2010/main" val="186231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Class</a:t>
            </a:r>
          </a:p>
        </p:txBody>
      </p:sp>
      <p:sp>
        <p:nvSpPr>
          <p:cNvPr id="3" name="Content Placeholder 2"/>
          <p:cNvSpPr>
            <a:spLocks noGrp="1"/>
          </p:cNvSpPr>
          <p:nvPr>
            <p:ph sz="half" idx="1"/>
          </p:nvPr>
        </p:nvSpPr>
        <p:spPr>
          <a:xfrm>
            <a:off x="347334" y="2488988"/>
            <a:ext cx="3889405" cy="3638763"/>
          </a:xfrm>
        </p:spPr>
        <p:txBody>
          <a:bodyPr/>
          <a:lstStyle/>
          <a:p>
            <a:pPr marL="0" indent="0" algn="ctr">
              <a:buNone/>
            </a:pPr>
            <a:r>
              <a:rPr lang="en-US" sz="1800" b="1" u="sng" dirty="0"/>
              <a:t>Be Prepared to Focus</a:t>
            </a:r>
          </a:p>
          <a:p>
            <a:r>
              <a:rPr lang="en-US" sz="1800" dirty="0"/>
              <a:t>Bring the Materials You Need</a:t>
            </a:r>
          </a:p>
          <a:p>
            <a:r>
              <a:rPr lang="en-US" sz="1800" dirty="0"/>
              <a:t>Sit Up Front</a:t>
            </a:r>
          </a:p>
          <a:p>
            <a:r>
              <a:rPr lang="en-US" sz="1800" dirty="0"/>
              <a:t>Don’t Show Up Tired, Distracted, Hungry or Thirsty If You Can Help It</a:t>
            </a:r>
          </a:p>
          <a:p>
            <a:r>
              <a:rPr lang="en-US" sz="1800" dirty="0"/>
              <a:t>Leave Outside-of-Class Concerns at the Door</a:t>
            </a:r>
          </a:p>
          <a:p>
            <a:r>
              <a:rPr lang="en-US" sz="1800" dirty="0"/>
              <a:t>Refocus When Your Mind Wanders</a:t>
            </a:r>
          </a:p>
          <a:p>
            <a:endParaRPr lang="en-US" dirty="0"/>
          </a:p>
        </p:txBody>
      </p:sp>
      <p:sp>
        <p:nvSpPr>
          <p:cNvPr id="4" name="Content Placeholder 3"/>
          <p:cNvSpPr>
            <a:spLocks noGrp="1"/>
          </p:cNvSpPr>
          <p:nvPr>
            <p:ph sz="half" idx="2"/>
          </p:nvPr>
        </p:nvSpPr>
        <p:spPr>
          <a:xfrm>
            <a:off x="4503440" y="2222287"/>
            <a:ext cx="4402436" cy="4359488"/>
          </a:xfrm>
        </p:spPr>
        <p:txBody>
          <a:bodyPr>
            <a:noAutofit/>
          </a:bodyPr>
          <a:lstStyle/>
          <a:p>
            <a:pPr marL="0" indent="0" algn="ctr">
              <a:buNone/>
            </a:pPr>
            <a:r>
              <a:rPr lang="en-US" sz="1800" b="1" u="sng" dirty="0"/>
              <a:t>Make Your Notes Review-Ready</a:t>
            </a:r>
          </a:p>
          <a:p>
            <a:r>
              <a:rPr lang="en-US" sz="1800" dirty="0"/>
              <a:t>Date Your Notes</a:t>
            </a:r>
          </a:p>
          <a:p>
            <a:r>
              <a:rPr lang="en-US" sz="1800" dirty="0"/>
              <a:t>Use Headings </a:t>
            </a:r>
          </a:p>
          <a:p>
            <a:r>
              <a:rPr lang="en-US" sz="1800" dirty="0"/>
              <a:t>Write in Phrases</a:t>
            </a:r>
          </a:p>
          <a:p>
            <a:r>
              <a:rPr lang="en-US" sz="1800" dirty="0"/>
              <a:t>Develop Your Own Shorthand</a:t>
            </a:r>
          </a:p>
          <a:p>
            <a:r>
              <a:rPr lang="en-US" sz="1800" dirty="0"/>
              <a:t>Try to Identify Main Points, Supporting Details and Examples</a:t>
            </a:r>
          </a:p>
          <a:p>
            <a:r>
              <a:rPr lang="en-US" sz="1800" dirty="0"/>
              <a:t>Note When the Instructor Emphasizes Concepts </a:t>
            </a:r>
          </a:p>
          <a:p>
            <a:pPr marL="0" indent="0">
              <a:buNone/>
            </a:pPr>
            <a:r>
              <a:rPr lang="en-US" sz="1800" i="1" dirty="0"/>
              <a:t>   	</a:t>
            </a:r>
            <a:r>
              <a:rPr lang="en-US" sz="1600" i="1" dirty="0"/>
              <a:t>(i.e. Repetition, Pauses, Summary,             	Statements of Importance, etc.)</a:t>
            </a:r>
          </a:p>
        </p:txBody>
      </p:sp>
    </p:spTree>
    <p:extLst>
      <p:ext uri="{BB962C8B-B14F-4D97-AF65-F5344CB8AC3E}">
        <p14:creationId xmlns:p14="http://schemas.microsoft.com/office/powerpoint/2010/main" val="352021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Class</a:t>
            </a:r>
          </a:p>
        </p:txBody>
      </p:sp>
      <p:sp>
        <p:nvSpPr>
          <p:cNvPr id="3" name="Content Placeholder 2"/>
          <p:cNvSpPr>
            <a:spLocks noGrp="1"/>
          </p:cNvSpPr>
          <p:nvPr>
            <p:ph sz="half" idx="1"/>
          </p:nvPr>
        </p:nvSpPr>
        <p:spPr>
          <a:xfrm>
            <a:off x="4696750" y="2019300"/>
            <a:ext cx="4199600" cy="4705350"/>
          </a:xfrm>
        </p:spPr>
        <p:txBody>
          <a:bodyPr>
            <a:normAutofit lnSpcReduction="10000"/>
          </a:bodyPr>
          <a:lstStyle/>
          <a:p>
            <a:pPr marL="0" indent="0">
              <a:buNone/>
            </a:pPr>
            <a:endParaRPr lang="en-US" sz="1100" b="1" dirty="0"/>
          </a:p>
          <a:p>
            <a:r>
              <a:rPr lang="en-US" sz="1800" dirty="0"/>
              <a:t>Do something with your notes</a:t>
            </a:r>
          </a:p>
          <a:p>
            <a:r>
              <a:rPr lang="en-US" sz="1800" dirty="0"/>
              <a:t>Complete</a:t>
            </a:r>
          </a:p>
          <a:p>
            <a:r>
              <a:rPr lang="en-US" sz="1800" dirty="0"/>
              <a:t>Edit</a:t>
            </a:r>
          </a:p>
          <a:p>
            <a:r>
              <a:rPr lang="en-US" sz="1800" dirty="0"/>
              <a:t>Revise</a:t>
            </a:r>
          </a:p>
          <a:p>
            <a:r>
              <a:rPr lang="en-US" sz="1800" dirty="0"/>
              <a:t>Convert to study materials</a:t>
            </a:r>
          </a:p>
          <a:p>
            <a:r>
              <a:rPr lang="en-US" sz="1800" dirty="0"/>
              <a:t>Speculate about what problems or exam questions your instructor could create based on this content</a:t>
            </a:r>
          </a:p>
          <a:p>
            <a:r>
              <a:rPr lang="en-US" sz="1800" dirty="0"/>
              <a:t>Find answers to anything you have questions about or need clarification on; email or visit your instructor if necessary. </a:t>
            </a:r>
          </a:p>
          <a:p>
            <a:pPr marL="0" indent="0">
              <a:buNone/>
            </a:pPr>
            <a:endParaRPr lang="en-US" dirty="0"/>
          </a:p>
        </p:txBody>
      </p:sp>
      <p:pic>
        <p:nvPicPr>
          <p:cNvPr id="5" name="Picture 4"/>
          <p:cNvPicPr>
            <a:picLocks noChangeAspect="1"/>
          </p:cNvPicPr>
          <p:nvPr/>
        </p:nvPicPr>
        <p:blipFill>
          <a:blip r:embed="rId2"/>
          <a:stretch>
            <a:fillRect/>
          </a:stretch>
        </p:blipFill>
        <p:spPr>
          <a:xfrm>
            <a:off x="342901" y="2488702"/>
            <a:ext cx="4171840" cy="2397624"/>
          </a:xfrm>
          <a:prstGeom prst="rect">
            <a:avLst/>
          </a:prstGeom>
        </p:spPr>
      </p:pic>
      <p:sp>
        <p:nvSpPr>
          <p:cNvPr id="4" name="TextBox 3"/>
          <p:cNvSpPr txBox="1"/>
          <p:nvPr/>
        </p:nvSpPr>
        <p:spPr>
          <a:xfrm>
            <a:off x="493845" y="5133975"/>
            <a:ext cx="4020895" cy="1015663"/>
          </a:xfrm>
          <a:prstGeom prst="rect">
            <a:avLst/>
          </a:prstGeom>
          <a:noFill/>
        </p:spPr>
        <p:txBody>
          <a:bodyPr wrap="square" rtlCol="0">
            <a:spAutoFit/>
          </a:bodyPr>
          <a:lstStyle/>
          <a:p>
            <a:pPr algn="ctr"/>
            <a:r>
              <a:rPr lang="en-US" sz="2400" b="1" dirty="0"/>
              <a:t>IMPORTANT</a:t>
            </a:r>
          </a:p>
          <a:p>
            <a:r>
              <a:rPr lang="en-US" b="1" u="sng" dirty="0"/>
              <a:t>REVIEW YOUR NOTES</a:t>
            </a:r>
            <a:r>
              <a:rPr lang="en-US" b="1" dirty="0"/>
              <a:t> to stay ahead of the Curve</a:t>
            </a:r>
          </a:p>
        </p:txBody>
      </p:sp>
    </p:spTree>
    <p:extLst>
      <p:ext uri="{BB962C8B-B14F-4D97-AF65-F5344CB8AC3E}">
        <p14:creationId xmlns:p14="http://schemas.microsoft.com/office/powerpoint/2010/main" val="379156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Tips</a:t>
            </a:r>
          </a:p>
        </p:txBody>
      </p:sp>
      <p:sp>
        <p:nvSpPr>
          <p:cNvPr id="3" name="Content Placeholder 2"/>
          <p:cNvSpPr>
            <a:spLocks noGrp="1"/>
          </p:cNvSpPr>
          <p:nvPr>
            <p:ph sz="half" idx="1"/>
          </p:nvPr>
        </p:nvSpPr>
        <p:spPr>
          <a:xfrm>
            <a:off x="614034" y="2222288"/>
            <a:ext cx="4615191" cy="4559512"/>
          </a:xfrm>
        </p:spPr>
        <p:txBody>
          <a:bodyPr>
            <a:noAutofit/>
          </a:bodyPr>
          <a:lstStyle/>
          <a:p>
            <a:r>
              <a:rPr lang="en-US" sz="1600" b="1" dirty="0"/>
              <a:t>Go to class; the act of making notes contributes to the learning process</a:t>
            </a:r>
          </a:p>
          <a:p>
            <a:r>
              <a:rPr lang="en-US" sz="1600" b="1" dirty="0"/>
              <a:t>Focus in class; work to eliminate internal and external distractions</a:t>
            </a:r>
          </a:p>
          <a:p>
            <a:r>
              <a:rPr lang="en-US" sz="1600" b="1" dirty="0"/>
              <a:t>Write in your own words. Be interpretive; don’t try to write everything down. You aren’t a transcriber.  </a:t>
            </a:r>
          </a:p>
          <a:p>
            <a:r>
              <a:rPr lang="en-US" sz="1600" b="1" dirty="0"/>
              <a:t>Implement a system that works for you (even if it’s your own</a:t>
            </a:r>
          </a:p>
          <a:p>
            <a:r>
              <a:rPr lang="en-US" sz="1600" b="1" dirty="0"/>
              <a:t>Do something with your notes within 24 hours after class (edit/review/clarify/convert to study materials)</a:t>
            </a:r>
          </a:p>
          <a:p>
            <a:r>
              <a:rPr lang="en-US" sz="1600" b="1" dirty="0"/>
              <a:t>Compare your notes to a classmate’s</a:t>
            </a:r>
          </a:p>
        </p:txBody>
      </p:sp>
      <p:pic>
        <p:nvPicPr>
          <p:cNvPr id="2050" name="Picture 2" descr="Image result for college students studying imag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82136" y="4247917"/>
            <a:ext cx="3154363" cy="21023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6" descr="Image result for college students studying in classroom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2295525"/>
            <a:ext cx="2857500" cy="1600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74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Taking Good Notes Is Crucial for Academic Success</a:t>
            </a:r>
          </a:p>
        </p:txBody>
      </p:sp>
      <p:sp>
        <p:nvSpPr>
          <p:cNvPr id="3" name="Content Placeholder 2"/>
          <p:cNvSpPr>
            <a:spLocks noGrp="1"/>
          </p:cNvSpPr>
          <p:nvPr>
            <p:ph idx="1"/>
          </p:nvPr>
        </p:nvSpPr>
        <p:spPr>
          <a:xfrm>
            <a:off x="614034" y="2466975"/>
            <a:ext cx="7922465" cy="4238624"/>
          </a:xfrm>
        </p:spPr>
        <p:txBody>
          <a:bodyPr>
            <a:normAutofit/>
          </a:bodyPr>
          <a:lstStyle/>
          <a:p>
            <a:pPr marL="0" indent="0">
              <a:buNone/>
            </a:pPr>
            <a:r>
              <a:rPr lang="en-US" sz="2400" dirty="0"/>
              <a:t>“Educational research clearly shows that the completeness of lecture notes is positively related to academic achievement.” –Bonnie </a:t>
            </a:r>
            <a:r>
              <a:rPr lang="en-US" sz="2400" dirty="0" err="1"/>
              <a:t>Armbruster</a:t>
            </a:r>
            <a:r>
              <a:rPr lang="en-US" sz="2400" dirty="0"/>
              <a:t>, University of Illinois</a:t>
            </a:r>
          </a:p>
          <a:p>
            <a:pPr marL="0" indent="0">
              <a:buNone/>
            </a:pPr>
            <a:endParaRPr lang="en-US" dirty="0"/>
          </a:p>
          <a:p>
            <a:pPr marL="0" indent="0">
              <a:buNone/>
            </a:pPr>
            <a:r>
              <a:rPr lang="en-US" b="1" dirty="0"/>
              <a:t> </a:t>
            </a:r>
            <a:r>
              <a:rPr lang="en-US" sz="2000" b="1" dirty="0"/>
              <a:t>All activities associated with note-taking aid in learning:</a:t>
            </a:r>
          </a:p>
          <a:p>
            <a:r>
              <a:rPr lang="en-US" sz="2000" b="1" dirty="0"/>
              <a:t>Listening</a:t>
            </a:r>
          </a:p>
          <a:p>
            <a:r>
              <a:rPr lang="en-US" sz="2000" b="1" dirty="0"/>
              <a:t>Selecting</a:t>
            </a:r>
          </a:p>
          <a:p>
            <a:r>
              <a:rPr lang="en-US" sz="2000" b="1" dirty="0"/>
              <a:t>Interpreting</a:t>
            </a:r>
          </a:p>
          <a:p>
            <a:r>
              <a:rPr lang="en-US" sz="2000" b="1" dirty="0"/>
              <a:t>Discerning</a:t>
            </a:r>
          </a:p>
          <a:p>
            <a:endParaRPr lang="en-US" dirty="0"/>
          </a:p>
        </p:txBody>
      </p:sp>
      <p:sp>
        <p:nvSpPr>
          <p:cNvPr id="5" name="TextBox 4"/>
          <p:cNvSpPr txBox="1"/>
          <p:nvPr/>
        </p:nvSpPr>
        <p:spPr>
          <a:xfrm>
            <a:off x="3068052" y="4623239"/>
            <a:ext cx="2093495" cy="1267014"/>
          </a:xfrm>
          <a:prstGeom prst="rect">
            <a:avLst/>
          </a:prstGeom>
          <a:noFill/>
        </p:spPr>
        <p:txBody>
          <a:bodyPr wrap="square" rtlCol="0">
            <a:spAutoFit/>
          </a:bodyPr>
          <a:lstStyle/>
          <a:p>
            <a:pPr marL="257175" lvl="0" indent="-257175" defTabSz="342900">
              <a:spcBef>
                <a:spcPct val="20000"/>
              </a:spcBef>
              <a:spcAft>
                <a:spcPts val="450"/>
              </a:spcAft>
              <a:buClr>
                <a:srgbClr val="8DB6D1"/>
              </a:buClr>
              <a:buFont typeface="Wingdings" charset="2"/>
              <a:buChar char="ü"/>
            </a:pPr>
            <a:r>
              <a:rPr lang="en-US" sz="2000" b="1" dirty="0">
                <a:solidFill>
                  <a:srgbClr val="FFFFFF"/>
                </a:solidFill>
              </a:rPr>
              <a:t>Writing</a:t>
            </a:r>
          </a:p>
          <a:p>
            <a:pPr marL="257175" lvl="0" indent="-257175" defTabSz="342900">
              <a:spcBef>
                <a:spcPct val="20000"/>
              </a:spcBef>
              <a:spcAft>
                <a:spcPts val="450"/>
              </a:spcAft>
              <a:buClr>
                <a:srgbClr val="8DB6D1"/>
              </a:buClr>
              <a:buFont typeface="Wingdings" charset="2"/>
              <a:buChar char="ü"/>
            </a:pPr>
            <a:r>
              <a:rPr lang="en-US" sz="2000" b="1" dirty="0">
                <a:solidFill>
                  <a:srgbClr val="FFFFFF"/>
                </a:solidFill>
              </a:rPr>
              <a:t>Reviewing</a:t>
            </a:r>
          </a:p>
          <a:p>
            <a:pPr marL="257175" lvl="0" indent="-257175" defTabSz="342900">
              <a:spcBef>
                <a:spcPct val="20000"/>
              </a:spcBef>
              <a:spcAft>
                <a:spcPts val="450"/>
              </a:spcAft>
              <a:buClr>
                <a:srgbClr val="8DB6D1"/>
              </a:buClr>
              <a:buFont typeface="Wingdings" charset="2"/>
              <a:buChar char="ü"/>
            </a:pPr>
            <a:r>
              <a:rPr lang="en-US" sz="2000" b="1" dirty="0">
                <a:solidFill>
                  <a:srgbClr val="FFFFFF"/>
                </a:solidFill>
              </a:rPr>
              <a:t>Studying</a:t>
            </a:r>
          </a:p>
        </p:txBody>
      </p:sp>
    </p:spTree>
    <p:extLst>
      <p:ext uri="{BB962C8B-B14F-4D97-AF65-F5344CB8AC3E}">
        <p14:creationId xmlns:p14="http://schemas.microsoft.com/office/powerpoint/2010/main" val="38511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Take Notes?</a:t>
            </a:r>
          </a:p>
        </p:txBody>
      </p:sp>
      <p:sp>
        <p:nvSpPr>
          <p:cNvPr id="3" name="Content Placeholder 2"/>
          <p:cNvSpPr>
            <a:spLocks noGrp="1"/>
          </p:cNvSpPr>
          <p:nvPr>
            <p:ph idx="1"/>
          </p:nvPr>
        </p:nvSpPr>
        <p:spPr>
          <a:xfrm>
            <a:off x="614034" y="2222287"/>
            <a:ext cx="7915931" cy="4435688"/>
          </a:xfrm>
        </p:spPr>
        <p:txBody>
          <a:bodyPr>
            <a:normAutofit/>
          </a:bodyPr>
          <a:lstStyle/>
          <a:p>
            <a:r>
              <a:rPr lang="en-US" sz="2000" b="1" dirty="0"/>
              <a:t>Creates a record for study and exam-prep materials</a:t>
            </a:r>
          </a:p>
          <a:p>
            <a:r>
              <a:rPr lang="en-US" sz="2000" b="1" dirty="0"/>
              <a:t>Promotes active learning</a:t>
            </a:r>
          </a:p>
          <a:p>
            <a:r>
              <a:rPr lang="en-US" sz="2000" b="1" dirty="0"/>
              <a:t>Boosts comprehension and retention</a:t>
            </a:r>
          </a:p>
          <a:p>
            <a:r>
              <a:rPr lang="en-US" sz="2000" b="1" dirty="0"/>
              <a:t>Practices prioritizing and organizing information</a:t>
            </a:r>
          </a:p>
          <a:p>
            <a:r>
              <a:rPr lang="en-US" sz="2000" b="1" dirty="0"/>
              <a:t>Increases alertness, focuses attention and extends attention span</a:t>
            </a:r>
          </a:p>
          <a:p>
            <a:r>
              <a:rPr lang="en-US" sz="2000" b="1" dirty="0"/>
              <a:t>Enhances creativity</a:t>
            </a:r>
          </a:p>
          <a:p>
            <a:pPr marL="0" indent="0">
              <a:buNone/>
            </a:pPr>
            <a:endParaRPr lang="en-US" sz="2000" dirty="0"/>
          </a:p>
        </p:txBody>
      </p:sp>
      <p:sp>
        <p:nvSpPr>
          <p:cNvPr id="4" name="TextBox 3"/>
          <p:cNvSpPr txBox="1"/>
          <p:nvPr/>
        </p:nvSpPr>
        <p:spPr>
          <a:xfrm>
            <a:off x="614034" y="5923547"/>
            <a:ext cx="8301365" cy="400110"/>
          </a:xfrm>
          <a:prstGeom prst="rect">
            <a:avLst/>
          </a:prstGeom>
          <a:noFill/>
        </p:spPr>
        <p:txBody>
          <a:bodyPr wrap="square" rtlCol="0">
            <a:spAutoFit/>
          </a:bodyPr>
          <a:lstStyle/>
          <a:p>
            <a:r>
              <a:rPr lang="en-US" sz="2000" b="1" i="1" dirty="0">
                <a:solidFill>
                  <a:srgbClr val="00B0F0"/>
                </a:solidFill>
              </a:rPr>
              <a:t>So, go to class and take your own notes. There’s no substitute!</a:t>
            </a:r>
          </a:p>
        </p:txBody>
      </p:sp>
    </p:spTree>
    <p:extLst>
      <p:ext uri="{BB962C8B-B14F-4D97-AF65-F5344CB8AC3E}">
        <p14:creationId xmlns:p14="http://schemas.microsoft.com/office/powerpoint/2010/main" val="67958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Take Notes</a:t>
            </a:r>
          </a:p>
        </p:txBody>
      </p:sp>
      <p:sp>
        <p:nvSpPr>
          <p:cNvPr id="3" name="Content Placeholder 2"/>
          <p:cNvSpPr>
            <a:spLocks noGrp="1"/>
          </p:cNvSpPr>
          <p:nvPr>
            <p:ph sz="half" idx="1"/>
          </p:nvPr>
        </p:nvSpPr>
        <p:spPr>
          <a:xfrm>
            <a:off x="614034" y="2222288"/>
            <a:ext cx="3889405" cy="4473787"/>
          </a:xfrm>
        </p:spPr>
        <p:txBody>
          <a:bodyPr>
            <a:normAutofit/>
          </a:bodyPr>
          <a:lstStyle/>
          <a:p>
            <a:pPr marL="0" indent="0">
              <a:buNone/>
            </a:pPr>
            <a:r>
              <a:rPr lang="en-US" sz="1600" dirty="0"/>
              <a:t>Note-taking involves listening to the teacher, selecting the important information, and writing it down. And, to some extent, discerning what’s important from what’s not is intuitive. Simple, right?</a:t>
            </a:r>
          </a:p>
          <a:p>
            <a:pPr marL="0" indent="0">
              <a:buNone/>
            </a:pPr>
            <a:r>
              <a:rPr lang="en-US" sz="1600" dirty="0"/>
              <a:t>But like most things associated with being a student, you can get better at taking notes with just a little attention to detail and a willingness to experiment, going beyond what comes natural to you to find what helps you learn best.</a:t>
            </a:r>
          </a:p>
        </p:txBody>
      </p:sp>
      <p:sp>
        <p:nvSpPr>
          <p:cNvPr id="4" name="Content Placeholder 3"/>
          <p:cNvSpPr>
            <a:spLocks noGrp="1"/>
          </p:cNvSpPr>
          <p:nvPr>
            <p:ph sz="half" idx="2"/>
          </p:nvPr>
        </p:nvSpPr>
        <p:spPr>
          <a:xfrm>
            <a:off x="5095875" y="2431837"/>
            <a:ext cx="3097724" cy="3638764"/>
          </a:xfrm>
        </p:spPr>
        <p:txBody>
          <a:bodyPr>
            <a:normAutofit/>
          </a:bodyPr>
          <a:lstStyle/>
          <a:p>
            <a:pPr marL="0" indent="0" algn="ctr">
              <a:buNone/>
            </a:pPr>
            <a:r>
              <a:rPr lang="en-US" sz="1800" b="1" dirty="0"/>
              <a:t>Fundamentals</a:t>
            </a:r>
            <a:r>
              <a:rPr lang="en-US" sz="1800" dirty="0"/>
              <a:t>: </a:t>
            </a:r>
          </a:p>
          <a:p>
            <a:r>
              <a:rPr lang="en-US" sz="1800" dirty="0"/>
              <a:t>Preview before Class</a:t>
            </a:r>
          </a:p>
          <a:p>
            <a:r>
              <a:rPr lang="en-US" sz="1800" dirty="0"/>
              <a:t>Focus in Class! Minimize Internal and External Distractions</a:t>
            </a:r>
          </a:p>
          <a:p>
            <a:r>
              <a:rPr lang="en-US" sz="1800" dirty="0"/>
              <a:t>Implement a System</a:t>
            </a:r>
          </a:p>
        </p:txBody>
      </p:sp>
    </p:spTree>
    <p:extLst>
      <p:ext uri="{BB962C8B-B14F-4D97-AF65-F5344CB8AC3E}">
        <p14:creationId xmlns:p14="http://schemas.microsoft.com/office/powerpoint/2010/main" val="149005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Notes Electronically?</a:t>
            </a:r>
          </a:p>
        </p:txBody>
      </p:sp>
      <p:sp>
        <p:nvSpPr>
          <p:cNvPr id="3" name="Content Placeholder 2"/>
          <p:cNvSpPr>
            <a:spLocks noGrp="1"/>
          </p:cNvSpPr>
          <p:nvPr>
            <p:ph sz="half" idx="1"/>
          </p:nvPr>
        </p:nvSpPr>
        <p:spPr>
          <a:xfrm>
            <a:off x="614034" y="2222288"/>
            <a:ext cx="3889405" cy="4426162"/>
          </a:xfrm>
        </p:spPr>
        <p:txBody>
          <a:bodyPr>
            <a:normAutofit/>
          </a:bodyPr>
          <a:lstStyle/>
          <a:p>
            <a:r>
              <a:rPr lang="en-US" sz="1600" dirty="0"/>
              <a:t>If you take notes on a laptop or iPad, be careful to avoid becoming a transcriber. You don’t have to write down everything your instructor says. In fact, it’s better not to. Think critically about what you include and omit, and take notes in your own words. When you engage in the cognitive process of distilling content and writing it in your own words, </a:t>
            </a:r>
            <a:r>
              <a:rPr lang="en-US" sz="1600" b="1" dirty="0"/>
              <a:t>you are learning</a:t>
            </a:r>
            <a:r>
              <a:rPr lang="en-US" sz="1600" dirty="0"/>
              <a:t>! </a:t>
            </a:r>
          </a:p>
        </p:txBody>
      </p:sp>
      <p:sp>
        <p:nvSpPr>
          <p:cNvPr id="4" name="Content Placeholder 3"/>
          <p:cNvSpPr>
            <a:spLocks noGrp="1"/>
          </p:cNvSpPr>
          <p:nvPr>
            <p:ph sz="half" idx="2"/>
          </p:nvPr>
        </p:nvSpPr>
        <p:spPr>
          <a:xfrm>
            <a:off x="4745337" y="3327187"/>
            <a:ext cx="3895937" cy="2368763"/>
          </a:xfrm>
        </p:spPr>
        <p:txBody>
          <a:bodyPr>
            <a:normAutofit/>
          </a:bodyPr>
          <a:lstStyle/>
          <a:p>
            <a:r>
              <a:rPr lang="en-US" sz="1800" dirty="0"/>
              <a:t>Still want to use a laptop or your iPad?</a:t>
            </a:r>
          </a:p>
          <a:p>
            <a:r>
              <a:rPr lang="en-US" sz="1800" dirty="0"/>
              <a:t>If so, there’s an app for that: </a:t>
            </a:r>
            <a:r>
              <a:rPr lang="en-US" sz="1800" b="1" dirty="0">
                <a:solidFill>
                  <a:srgbClr val="00B0F0"/>
                </a:solidFill>
                <a:hlinkClick r:id="rId2"/>
              </a:rPr>
              <a:t>https://apps.apple.com/app/apple-store/id778658393</a:t>
            </a:r>
            <a:endParaRPr lang="en-US" sz="1800" b="1" dirty="0">
              <a:solidFill>
                <a:srgbClr val="00B0F0"/>
              </a:solidFill>
            </a:endParaRPr>
          </a:p>
          <a:p>
            <a:endParaRPr lang="en-US" sz="1800" dirty="0"/>
          </a:p>
        </p:txBody>
      </p:sp>
    </p:spTree>
    <p:extLst>
      <p:ext uri="{BB962C8B-B14F-4D97-AF65-F5344CB8AC3E}">
        <p14:creationId xmlns:p14="http://schemas.microsoft.com/office/powerpoint/2010/main" val="351332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 Class Content before Class</a:t>
            </a:r>
          </a:p>
        </p:txBody>
      </p:sp>
      <p:sp>
        <p:nvSpPr>
          <p:cNvPr id="3" name="Content Placeholder 2"/>
          <p:cNvSpPr>
            <a:spLocks noGrp="1"/>
          </p:cNvSpPr>
          <p:nvPr>
            <p:ph sz="half" idx="1"/>
          </p:nvPr>
        </p:nvSpPr>
        <p:spPr/>
        <p:txBody>
          <a:bodyPr/>
          <a:lstStyle/>
          <a:p>
            <a:r>
              <a:rPr lang="en-US" sz="1600" dirty="0"/>
              <a:t>Check the Syllabus to See What Will Be Covered in the Upcoming Class</a:t>
            </a:r>
          </a:p>
          <a:p>
            <a:r>
              <a:rPr lang="en-US" sz="1600" dirty="0"/>
              <a:t>Look Back at Notes from Last Class</a:t>
            </a:r>
          </a:p>
          <a:p>
            <a:r>
              <a:rPr lang="en-US" sz="1600" dirty="0"/>
              <a:t>Read/Look Over Textbook/Reading Materials that Correspond to Material to be Covered in Class</a:t>
            </a:r>
          </a:p>
          <a:p>
            <a:endParaRPr lang="en-US" dirty="0"/>
          </a:p>
        </p:txBody>
      </p:sp>
      <p:sp>
        <p:nvSpPr>
          <p:cNvPr id="4" name="Content Placeholder 3"/>
          <p:cNvSpPr>
            <a:spLocks noGrp="1"/>
          </p:cNvSpPr>
          <p:nvPr>
            <p:ph sz="half" idx="2"/>
          </p:nvPr>
        </p:nvSpPr>
        <p:spPr/>
        <p:txBody>
          <a:bodyPr/>
          <a:lstStyle/>
          <a:p>
            <a:pPr marL="0" lvl="0" indent="0" algn="ctr">
              <a:buClr>
                <a:srgbClr val="8DB6D1"/>
              </a:buClr>
              <a:buNone/>
            </a:pPr>
            <a:r>
              <a:rPr lang="en-US" sz="1800" b="1" dirty="0">
                <a:solidFill>
                  <a:srgbClr val="FFFFFF"/>
                </a:solidFill>
              </a:rPr>
              <a:t>Previewing makes it easier to:</a:t>
            </a:r>
          </a:p>
          <a:p>
            <a:pPr lvl="0">
              <a:buClr>
                <a:srgbClr val="8DB6D1"/>
              </a:buClr>
            </a:pPr>
            <a:endParaRPr lang="en-US" sz="1600" dirty="0">
              <a:solidFill>
                <a:srgbClr val="FFFFFF"/>
              </a:solidFill>
            </a:endParaRPr>
          </a:p>
          <a:p>
            <a:pPr lvl="0">
              <a:buClr>
                <a:srgbClr val="8DB6D1"/>
              </a:buClr>
            </a:pPr>
            <a:r>
              <a:rPr lang="en-US" sz="1600" dirty="0">
                <a:solidFill>
                  <a:srgbClr val="FFFFFF"/>
                </a:solidFill>
              </a:rPr>
              <a:t>Discern What’s Important from What’s Not As Important</a:t>
            </a:r>
          </a:p>
          <a:p>
            <a:pPr lvl="0">
              <a:buClr>
                <a:srgbClr val="8DB6D1"/>
              </a:buClr>
            </a:pPr>
            <a:r>
              <a:rPr lang="en-US" sz="1600" dirty="0">
                <a:solidFill>
                  <a:srgbClr val="FFFFFF"/>
                </a:solidFill>
              </a:rPr>
              <a:t>Know What to Record in Notes</a:t>
            </a:r>
          </a:p>
          <a:p>
            <a:pPr lvl="0">
              <a:buClr>
                <a:srgbClr val="8DB6D1"/>
              </a:buClr>
            </a:pPr>
            <a:r>
              <a:rPr lang="en-US" sz="1600" dirty="0">
                <a:solidFill>
                  <a:srgbClr val="FFFFFF"/>
                </a:solidFill>
              </a:rPr>
              <a:t>Make Connections to Other Course Material </a:t>
            </a:r>
          </a:p>
          <a:p>
            <a:pPr lvl="0">
              <a:buClr>
                <a:srgbClr val="8DB6D1"/>
              </a:buClr>
            </a:pPr>
            <a:r>
              <a:rPr lang="en-US" sz="1600" dirty="0">
                <a:solidFill>
                  <a:srgbClr val="FFFFFF"/>
                </a:solidFill>
              </a:rPr>
              <a:t>Stay Focused during Lecture (We lose focus/concentration when we don’t understand something. Previewing makes that less likely.) </a:t>
            </a:r>
          </a:p>
          <a:p>
            <a:endParaRPr lang="en-US" dirty="0"/>
          </a:p>
        </p:txBody>
      </p:sp>
    </p:spTree>
    <p:extLst>
      <p:ext uri="{BB962C8B-B14F-4D97-AF65-F5344CB8AC3E}">
        <p14:creationId xmlns:p14="http://schemas.microsoft.com/office/powerpoint/2010/main" val="62226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Note-Making Systems</a:t>
            </a:r>
          </a:p>
        </p:txBody>
      </p:sp>
      <p:sp>
        <p:nvSpPr>
          <p:cNvPr id="3" name="Content Placeholder 2"/>
          <p:cNvSpPr>
            <a:spLocks noGrp="1"/>
          </p:cNvSpPr>
          <p:nvPr>
            <p:ph sz="half" idx="1"/>
          </p:nvPr>
        </p:nvSpPr>
        <p:spPr>
          <a:xfrm>
            <a:off x="1785609" y="2498513"/>
            <a:ext cx="3889405" cy="3638763"/>
          </a:xfrm>
        </p:spPr>
        <p:txBody>
          <a:bodyPr>
            <a:normAutofit/>
          </a:bodyPr>
          <a:lstStyle/>
          <a:p>
            <a:r>
              <a:rPr lang="en-US" sz="2400" dirty="0"/>
              <a:t>Cornell Notes</a:t>
            </a:r>
          </a:p>
          <a:p>
            <a:r>
              <a:rPr lang="en-US" sz="2400" dirty="0"/>
              <a:t>Outline</a:t>
            </a:r>
          </a:p>
          <a:p>
            <a:r>
              <a:rPr lang="en-US" sz="2400" dirty="0"/>
              <a:t>Mapping</a:t>
            </a:r>
          </a:p>
          <a:p>
            <a:r>
              <a:rPr lang="en-US" sz="2400" dirty="0"/>
              <a:t>Flow</a:t>
            </a:r>
          </a:p>
          <a:p>
            <a:r>
              <a:rPr lang="en-US" sz="2400" dirty="0"/>
              <a:t>T-Notes (for Math)</a:t>
            </a:r>
          </a:p>
        </p:txBody>
      </p:sp>
    </p:spTree>
    <p:extLst>
      <p:ext uri="{BB962C8B-B14F-4D97-AF65-F5344CB8AC3E}">
        <p14:creationId xmlns:p14="http://schemas.microsoft.com/office/powerpoint/2010/main" val="121996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01" y="447188"/>
            <a:ext cx="3263042" cy="970450"/>
          </a:xfrm>
        </p:spPr>
        <p:txBody>
          <a:bodyPr/>
          <a:lstStyle/>
          <a:p>
            <a:r>
              <a:rPr lang="en-US" sz="3200" dirty="0"/>
              <a:t>Cornell Method</a:t>
            </a:r>
            <a:endParaRPr lang="en-US" sz="2000" dirty="0"/>
          </a:p>
        </p:txBody>
      </p:sp>
      <p:sp>
        <p:nvSpPr>
          <p:cNvPr id="3" name="Content Placeholder 2"/>
          <p:cNvSpPr>
            <a:spLocks noGrp="1"/>
          </p:cNvSpPr>
          <p:nvPr>
            <p:ph sz="half" idx="1"/>
          </p:nvPr>
        </p:nvSpPr>
        <p:spPr>
          <a:xfrm>
            <a:off x="4637762" y="2683279"/>
            <a:ext cx="4211053" cy="3765929"/>
          </a:xfrm>
        </p:spPr>
        <p:txBody>
          <a:bodyPr>
            <a:normAutofit lnSpcReduction="10000"/>
          </a:bodyPr>
          <a:lstStyle/>
          <a:p>
            <a:pPr marL="0" indent="0" algn="ctr">
              <a:buNone/>
            </a:pPr>
            <a:r>
              <a:rPr lang="en-US" sz="1800" b="1" u="sng" dirty="0"/>
              <a:t>PROS</a:t>
            </a:r>
          </a:p>
          <a:p>
            <a:pPr marL="0" indent="0">
              <a:buNone/>
            </a:pPr>
            <a:r>
              <a:rPr lang="en-US" sz="1800" b="1" dirty="0"/>
              <a:t>Designates Space for: </a:t>
            </a:r>
            <a:endParaRPr lang="en-US" sz="1100" b="1" dirty="0"/>
          </a:p>
          <a:p>
            <a:r>
              <a:rPr lang="en-US" sz="1800" dirty="0"/>
              <a:t>Cues</a:t>
            </a:r>
          </a:p>
          <a:p>
            <a:r>
              <a:rPr lang="en-US" sz="1800" dirty="0"/>
              <a:t>Information Triggers</a:t>
            </a:r>
          </a:p>
          <a:p>
            <a:r>
              <a:rPr lang="en-US" sz="1800" dirty="0"/>
              <a:t>Key Words</a:t>
            </a:r>
          </a:p>
          <a:p>
            <a:r>
              <a:rPr lang="en-US" sz="1800" dirty="0"/>
              <a:t>Points You Need Clarified</a:t>
            </a:r>
          </a:p>
          <a:p>
            <a:r>
              <a:rPr lang="en-US" sz="1800" dirty="0"/>
              <a:t>Possible Exam Questions</a:t>
            </a:r>
          </a:p>
          <a:p>
            <a:r>
              <a:rPr lang="en-US" sz="1800" dirty="0"/>
              <a:t>Comments</a:t>
            </a:r>
          </a:p>
          <a:p>
            <a:pPr marL="0" indent="0" algn="ctr">
              <a:buNone/>
            </a:pPr>
            <a:r>
              <a:rPr lang="en-US" sz="1800" b="1" u="sng" dirty="0"/>
              <a:t>Cons</a:t>
            </a:r>
          </a:p>
          <a:p>
            <a:r>
              <a:rPr lang="en-US" sz="1800" dirty="0"/>
              <a:t>None</a:t>
            </a:r>
          </a:p>
          <a:p>
            <a:pPr marL="0" indent="0">
              <a:buNone/>
            </a:pPr>
            <a:endParaRPr lang="en-US" sz="1800" dirty="0"/>
          </a:p>
          <a:p>
            <a:pPr marL="0" indent="0">
              <a:buNone/>
            </a:pPr>
            <a:endParaRPr lang="en-US" sz="1800" dirty="0"/>
          </a:p>
        </p:txBody>
      </p:sp>
      <p:pic>
        <p:nvPicPr>
          <p:cNvPr id="5" name="Picture 4"/>
          <p:cNvPicPr>
            <a:picLocks noChangeAspect="1"/>
          </p:cNvPicPr>
          <p:nvPr/>
        </p:nvPicPr>
        <p:blipFill>
          <a:blip r:embed="rId2"/>
          <a:stretch>
            <a:fillRect/>
          </a:stretch>
        </p:blipFill>
        <p:spPr>
          <a:xfrm>
            <a:off x="192505" y="3079044"/>
            <a:ext cx="3815500" cy="2286198"/>
          </a:xfrm>
          <a:prstGeom prst="rect">
            <a:avLst/>
          </a:prstGeom>
        </p:spPr>
      </p:pic>
      <p:sp>
        <p:nvSpPr>
          <p:cNvPr id="4" name="TextBox 3"/>
          <p:cNvSpPr txBox="1"/>
          <p:nvPr/>
        </p:nvSpPr>
        <p:spPr>
          <a:xfrm>
            <a:off x="4008005" y="688931"/>
            <a:ext cx="5003648" cy="923330"/>
          </a:xfrm>
          <a:prstGeom prst="rect">
            <a:avLst/>
          </a:prstGeom>
          <a:noFill/>
        </p:spPr>
        <p:txBody>
          <a:bodyPr wrap="square" rtlCol="0">
            <a:spAutoFit/>
          </a:bodyPr>
          <a:lstStyle/>
          <a:p>
            <a:r>
              <a:rPr lang="en-US" b="1" dirty="0"/>
              <a:t>Reserves Space in Your Notes for Note-Taking in Class and Summarizing/Review/Exam Prep after Class</a:t>
            </a:r>
          </a:p>
        </p:txBody>
      </p:sp>
    </p:spTree>
    <p:extLst>
      <p:ext uri="{BB962C8B-B14F-4D97-AF65-F5344CB8AC3E}">
        <p14:creationId xmlns:p14="http://schemas.microsoft.com/office/powerpoint/2010/main" val="54215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Method</a:t>
            </a:r>
          </a:p>
        </p:txBody>
      </p:sp>
      <p:sp>
        <p:nvSpPr>
          <p:cNvPr id="3" name="Content Placeholder 2"/>
          <p:cNvSpPr>
            <a:spLocks noGrp="1"/>
          </p:cNvSpPr>
          <p:nvPr>
            <p:ph sz="half" idx="1"/>
          </p:nvPr>
        </p:nvSpPr>
        <p:spPr>
          <a:xfrm>
            <a:off x="4647094" y="2175045"/>
            <a:ext cx="3889405" cy="4301955"/>
          </a:xfrm>
        </p:spPr>
        <p:txBody>
          <a:bodyPr>
            <a:noAutofit/>
          </a:bodyPr>
          <a:lstStyle/>
          <a:p>
            <a:pPr marL="0" indent="0" algn="ctr">
              <a:buNone/>
            </a:pPr>
            <a:r>
              <a:rPr lang="en-US" sz="1800" b="1" u="sng" dirty="0"/>
              <a:t>PROS</a:t>
            </a:r>
          </a:p>
          <a:p>
            <a:r>
              <a:rPr lang="en-US" sz="1800" dirty="0"/>
              <a:t>Highlights relationships between major points, supporting materials and examples</a:t>
            </a:r>
          </a:p>
          <a:p>
            <a:r>
              <a:rPr lang="en-US" sz="1800" dirty="0"/>
              <a:t>Makes revision/review easy by presenting information in an order of importance</a:t>
            </a:r>
          </a:p>
          <a:p>
            <a:r>
              <a:rPr lang="en-US" sz="1800" dirty="0"/>
              <a:t>Could be done electronically</a:t>
            </a:r>
          </a:p>
          <a:p>
            <a:endParaRPr lang="en-US" sz="1100" dirty="0"/>
          </a:p>
          <a:p>
            <a:pPr marL="0" indent="0" algn="ctr">
              <a:buNone/>
            </a:pPr>
            <a:r>
              <a:rPr lang="en-US" sz="1800" b="1" u="sng" dirty="0"/>
              <a:t>CONS</a:t>
            </a:r>
          </a:p>
          <a:p>
            <a:r>
              <a:rPr lang="en-US" sz="1800" dirty="0"/>
              <a:t>Requires students to recognize hierarchy of information on the spot</a:t>
            </a:r>
          </a:p>
        </p:txBody>
      </p:sp>
      <p:pic>
        <p:nvPicPr>
          <p:cNvPr id="5" name="Picture 4"/>
          <p:cNvPicPr>
            <a:picLocks noChangeAspect="1"/>
          </p:cNvPicPr>
          <p:nvPr/>
        </p:nvPicPr>
        <p:blipFill>
          <a:blip r:embed="rId2"/>
          <a:stretch>
            <a:fillRect/>
          </a:stretch>
        </p:blipFill>
        <p:spPr>
          <a:xfrm>
            <a:off x="332101" y="2563787"/>
            <a:ext cx="3397688" cy="3524470"/>
          </a:xfrm>
          <a:prstGeom prst="rect">
            <a:avLst/>
          </a:prstGeom>
        </p:spPr>
      </p:pic>
      <p:sp>
        <p:nvSpPr>
          <p:cNvPr id="6" name="TextBox 5"/>
          <p:cNvSpPr txBox="1"/>
          <p:nvPr/>
        </p:nvSpPr>
        <p:spPr>
          <a:xfrm>
            <a:off x="4374545" y="303391"/>
            <a:ext cx="3698267" cy="1323439"/>
          </a:xfrm>
          <a:prstGeom prst="rect">
            <a:avLst/>
          </a:prstGeom>
          <a:noFill/>
        </p:spPr>
        <p:txBody>
          <a:bodyPr wrap="square" rtlCol="0">
            <a:spAutoFit/>
          </a:bodyPr>
          <a:lstStyle/>
          <a:p>
            <a:r>
              <a:rPr lang="en-US" sz="1600" b="1" i="1" dirty="0"/>
              <a:t>Create a hierarchy of information, with main points in bold on the left hand side of the page and </a:t>
            </a:r>
            <a:r>
              <a:rPr lang="en-US" sz="1600" b="1" i="1" dirty="0" err="1"/>
              <a:t>subpoints</a:t>
            </a:r>
            <a:r>
              <a:rPr lang="en-US" sz="1600" b="1" i="1" dirty="0"/>
              <a:t> or examples below and to the right</a:t>
            </a:r>
          </a:p>
        </p:txBody>
      </p:sp>
    </p:spTree>
    <p:extLst>
      <p:ext uri="{BB962C8B-B14F-4D97-AF65-F5344CB8AC3E}">
        <p14:creationId xmlns:p14="http://schemas.microsoft.com/office/powerpoint/2010/main" val="603960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1">
      <a:dk1>
        <a:srgbClr val="342B2B"/>
      </a:dk1>
      <a:lt1>
        <a:srgbClr val="FFFFFF"/>
      </a:lt1>
      <a:dk2>
        <a:srgbClr val="212121"/>
      </a:dk2>
      <a:lt2>
        <a:srgbClr val="636363"/>
      </a:lt2>
      <a:accent1>
        <a:srgbClr val="A7A7A7"/>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2277</TotalTime>
  <Words>1095</Words>
  <Application>Microsoft Macintosh PowerPoint</Application>
  <PresentationFormat>On-screen Show (4:3)</PresentationFormat>
  <Paragraphs>185</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Wingdings</vt:lpstr>
      <vt:lpstr>Wingdings 2</vt:lpstr>
      <vt:lpstr>Quotable</vt:lpstr>
      <vt:lpstr>Note-Taking (or maybe better yet, Note-Making)</vt:lpstr>
      <vt:lpstr>Taking Good Notes Is Crucial for Academic Success</vt:lpstr>
      <vt:lpstr>Why Take Notes?</vt:lpstr>
      <vt:lpstr>How to Take Notes</vt:lpstr>
      <vt:lpstr>Take Notes Electronically?</vt:lpstr>
      <vt:lpstr>Preview Class Content before Class</vt:lpstr>
      <vt:lpstr>Note-Making Systems</vt:lpstr>
      <vt:lpstr>Cornell Method</vt:lpstr>
      <vt:lpstr>Outline Method</vt:lpstr>
      <vt:lpstr>Mapping </vt:lpstr>
      <vt:lpstr>Flow Method</vt:lpstr>
      <vt:lpstr>T-Notes  (for problem-based material)</vt:lpstr>
      <vt:lpstr>In Class</vt:lpstr>
      <vt:lpstr>After Class</vt:lpstr>
      <vt:lpstr>Final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Coaching</dc:title>
  <dc:creator>Microsoft Office User</dc:creator>
  <cp:lastModifiedBy>Lister, Anna C</cp:lastModifiedBy>
  <cp:revision>94</cp:revision>
  <dcterms:created xsi:type="dcterms:W3CDTF">2017-09-07T18:03:51Z</dcterms:created>
  <dcterms:modified xsi:type="dcterms:W3CDTF">2023-04-21T18:40:02Z</dcterms:modified>
</cp:coreProperties>
</file>