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8" r:id="rId3"/>
    <p:sldId id="267" r:id="rId4"/>
    <p:sldId id="276" r:id="rId5"/>
    <p:sldId id="257" r:id="rId6"/>
    <p:sldId id="263" r:id="rId7"/>
    <p:sldId id="264" r:id="rId8"/>
    <p:sldId id="270" r:id="rId9"/>
    <p:sldId id="271" r:id="rId10"/>
    <p:sldId id="275" r:id="rId11"/>
    <p:sldId id="269" r:id="rId12"/>
    <p:sldId id="272" r:id="rId13"/>
    <p:sldId id="273"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8EB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820D4-7332-6E4C-B2CB-9C64076A6B16}" type="datetimeFigureOut">
              <a:rPr lang="en-US" smtClean="0"/>
              <a:t>4/21/23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4198E-BC97-7740-9C73-50F754613D9F}" type="slidenum">
              <a:rPr lang="en-US" smtClean="0"/>
              <a:t>‹#›</a:t>
            </a:fld>
            <a:endParaRPr lang="en-US"/>
          </a:p>
        </p:txBody>
      </p:sp>
    </p:spTree>
    <p:extLst>
      <p:ext uri="{BB962C8B-B14F-4D97-AF65-F5344CB8AC3E}">
        <p14:creationId xmlns:p14="http://schemas.microsoft.com/office/powerpoint/2010/main" val="65575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Self-Tests are one of the most effective ways to learn</a:t>
            </a:r>
          </a:p>
          <a:p>
            <a:pPr marL="171450" indent="-171450">
              <a:buFont typeface="Arial" panose="020B0604020202020204" pitchFamily="34" charset="0"/>
              <a:buChar char="•"/>
            </a:pPr>
            <a:r>
              <a:rPr lang="en-US" dirty="0"/>
              <a:t>Create your own test questions</a:t>
            </a:r>
          </a:p>
          <a:p>
            <a:pPr marL="171450" indent="-171450">
              <a:buFont typeface="Arial" panose="020B0604020202020204" pitchFamily="34" charset="0"/>
              <a:buChar char="•"/>
            </a:pPr>
            <a:r>
              <a:rPr lang="en-US" dirty="0"/>
              <a:t>If your instructors post sample questions or old tests, use those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GOAL</a:t>
            </a:r>
            <a:r>
              <a:rPr lang="en-US" baseline="0" dirty="0"/>
              <a:t> for Self-Tests are to determine what you already know and what concepts you do not feel as confident in.  To use your time efficiently, you want to work with the material you do not know at a ratio of 2:1 or 3:1.  </a:t>
            </a:r>
            <a:endParaRPr lang="en-US" dirty="0"/>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9</a:t>
            </a:fld>
            <a:endParaRPr lang="en-US"/>
          </a:p>
        </p:txBody>
      </p:sp>
    </p:spTree>
    <p:extLst>
      <p:ext uri="{BB962C8B-B14F-4D97-AF65-F5344CB8AC3E}">
        <p14:creationId xmlns:p14="http://schemas.microsoft.com/office/powerpoint/2010/main" val="65281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Showing variety of lengths</a:t>
            </a:r>
            <a:r>
              <a:rPr lang="en-US" baseline="0" dirty="0"/>
              <a:t> based on difficulty</a:t>
            </a:r>
            <a:endParaRPr lang="en-US" dirty="0"/>
          </a:p>
        </p:txBody>
      </p:sp>
      <p:sp>
        <p:nvSpPr>
          <p:cNvPr id="4" name="Slide Number Placeholder 3"/>
          <p:cNvSpPr>
            <a:spLocks noGrp="1"/>
          </p:cNvSpPr>
          <p:nvPr>
            <p:ph type="sldNum" sz="quarter" idx="10"/>
          </p:nvPr>
        </p:nvSpPr>
        <p:spPr/>
        <p:txBody>
          <a:bodyPr/>
          <a:lstStyle/>
          <a:p>
            <a:fld id="{64FEDDB9-F3C5-4B15-A64C-3497F2AD817D}" type="slidenum">
              <a:rPr lang="en-US" smtClean="0"/>
              <a:t>10</a:t>
            </a:fld>
            <a:endParaRPr lang="en-US"/>
          </a:p>
        </p:txBody>
      </p:sp>
    </p:spTree>
    <p:extLst>
      <p:ext uri="{BB962C8B-B14F-4D97-AF65-F5344CB8AC3E}">
        <p14:creationId xmlns:p14="http://schemas.microsoft.com/office/powerpoint/2010/main" val="2203944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4/21/23</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charset="2"/>
        <a:buChar char="ü"/>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charset="2"/>
        <a:buChar char="ü"/>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charset="2"/>
        <a:buChar char="ü"/>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Preparing for Exams</a:t>
            </a:r>
          </a:p>
        </p:txBody>
      </p:sp>
      <p:sp>
        <p:nvSpPr>
          <p:cNvPr id="3" name="Subtitle 2"/>
          <p:cNvSpPr>
            <a:spLocks noGrp="1"/>
          </p:cNvSpPr>
          <p:nvPr>
            <p:ph type="subTitle" idx="1"/>
          </p:nvPr>
        </p:nvSpPr>
        <p:spPr>
          <a:xfrm>
            <a:off x="607501" y="5460140"/>
            <a:ext cx="7929000" cy="434974"/>
          </a:xfrm>
        </p:spPr>
        <p:txBody>
          <a:bodyPr/>
          <a:lstStyle/>
          <a:p>
            <a:r>
              <a:rPr lang="en-US" dirty="0"/>
              <a:t>Presenter’s name and title</a:t>
            </a:r>
          </a:p>
        </p:txBody>
      </p:sp>
    </p:spTree>
    <p:extLst>
      <p:ext uri="{BB962C8B-B14F-4D97-AF65-F5344CB8AC3E}">
        <p14:creationId xmlns:p14="http://schemas.microsoft.com/office/powerpoint/2010/main" val="47957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21170091"/>
              </p:ext>
            </p:extLst>
          </p:nvPr>
        </p:nvGraphicFramePr>
        <p:xfrm>
          <a:off x="1083073" y="4634082"/>
          <a:ext cx="7444980" cy="2126104"/>
        </p:xfrm>
        <a:graphic>
          <a:graphicData uri="http://schemas.openxmlformats.org/drawingml/2006/table">
            <a:tbl>
              <a:tblPr firstRow="1" bandRow="1">
                <a:tableStyleId>{5C22544A-7EE6-4342-B048-85BDC9FD1C3A}</a:tableStyleId>
              </a:tblPr>
              <a:tblGrid>
                <a:gridCol w="256723">
                  <a:extLst>
                    <a:ext uri="{9D8B030D-6E8A-4147-A177-3AD203B41FA5}">
                      <a16:colId xmlns:a16="http://schemas.microsoft.com/office/drawing/2014/main" val="20000"/>
                    </a:ext>
                  </a:extLst>
                </a:gridCol>
                <a:gridCol w="705990">
                  <a:extLst>
                    <a:ext uri="{9D8B030D-6E8A-4147-A177-3AD203B41FA5}">
                      <a16:colId xmlns:a16="http://schemas.microsoft.com/office/drawing/2014/main" val="20001"/>
                    </a:ext>
                  </a:extLst>
                </a:gridCol>
                <a:gridCol w="770169">
                  <a:extLst>
                    <a:ext uri="{9D8B030D-6E8A-4147-A177-3AD203B41FA5}">
                      <a16:colId xmlns:a16="http://schemas.microsoft.com/office/drawing/2014/main" val="20002"/>
                    </a:ext>
                  </a:extLst>
                </a:gridCol>
                <a:gridCol w="705990">
                  <a:extLst>
                    <a:ext uri="{9D8B030D-6E8A-4147-A177-3AD203B41FA5}">
                      <a16:colId xmlns:a16="http://schemas.microsoft.com/office/drawing/2014/main" val="20003"/>
                    </a:ext>
                  </a:extLst>
                </a:gridCol>
                <a:gridCol w="641809">
                  <a:extLst>
                    <a:ext uri="{9D8B030D-6E8A-4147-A177-3AD203B41FA5}">
                      <a16:colId xmlns:a16="http://schemas.microsoft.com/office/drawing/2014/main" val="20004"/>
                    </a:ext>
                  </a:extLst>
                </a:gridCol>
                <a:gridCol w="705990">
                  <a:extLst>
                    <a:ext uri="{9D8B030D-6E8A-4147-A177-3AD203B41FA5}">
                      <a16:colId xmlns:a16="http://schemas.microsoft.com/office/drawing/2014/main" val="20005"/>
                    </a:ext>
                  </a:extLst>
                </a:gridCol>
                <a:gridCol w="705990">
                  <a:extLst>
                    <a:ext uri="{9D8B030D-6E8A-4147-A177-3AD203B41FA5}">
                      <a16:colId xmlns:a16="http://schemas.microsoft.com/office/drawing/2014/main" val="20006"/>
                    </a:ext>
                  </a:extLst>
                </a:gridCol>
                <a:gridCol w="770169">
                  <a:extLst>
                    <a:ext uri="{9D8B030D-6E8A-4147-A177-3AD203B41FA5}">
                      <a16:colId xmlns:a16="http://schemas.microsoft.com/office/drawing/2014/main" val="20007"/>
                    </a:ext>
                  </a:extLst>
                </a:gridCol>
                <a:gridCol w="770169">
                  <a:extLst>
                    <a:ext uri="{9D8B030D-6E8A-4147-A177-3AD203B41FA5}">
                      <a16:colId xmlns:a16="http://schemas.microsoft.com/office/drawing/2014/main" val="20008"/>
                    </a:ext>
                  </a:extLst>
                </a:gridCol>
                <a:gridCol w="747251">
                  <a:extLst>
                    <a:ext uri="{9D8B030D-6E8A-4147-A177-3AD203B41FA5}">
                      <a16:colId xmlns:a16="http://schemas.microsoft.com/office/drawing/2014/main" val="20009"/>
                    </a:ext>
                  </a:extLst>
                </a:gridCol>
                <a:gridCol w="664730">
                  <a:extLst>
                    <a:ext uri="{9D8B030D-6E8A-4147-A177-3AD203B41FA5}">
                      <a16:colId xmlns:a16="http://schemas.microsoft.com/office/drawing/2014/main" val="20010"/>
                    </a:ext>
                  </a:extLst>
                </a:gridCol>
              </a:tblGrid>
              <a:tr h="347604">
                <a:tc>
                  <a:txBody>
                    <a:bodyPr/>
                    <a:lstStyle/>
                    <a:p>
                      <a:pPr algn="ctr"/>
                      <a:endParaRPr lang="en-US" sz="1100" dirty="0"/>
                    </a:p>
                  </a:txBody>
                  <a:tcPr marL="68580" marR="68580" marT="34290" marB="34290"/>
                </a:tc>
                <a:tc>
                  <a:txBody>
                    <a:bodyPr/>
                    <a:lstStyle/>
                    <a:p>
                      <a:pPr algn="ctr"/>
                      <a:r>
                        <a:rPr lang="en-US" sz="1100" dirty="0"/>
                        <a:t>Sun</a:t>
                      </a:r>
                    </a:p>
                  </a:txBody>
                  <a:tcPr marL="68580" marR="68580" marT="34290" marB="34290"/>
                </a:tc>
                <a:tc>
                  <a:txBody>
                    <a:bodyPr/>
                    <a:lstStyle/>
                    <a:p>
                      <a:pPr algn="ctr"/>
                      <a:r>
                        <a:rPr lang="en-US" sz="1100" dirty="0"/>
                        <a:t>Mon</a:t>
                      </a:r>
                    </a:p>
                  </a:txBody>
                  <a:tcPr marL="68580" marR="68580" marT="34290" marB="34290"/>
                </a:tc>
                <a:tc>
                  <a:txBody>
                    <a:bodyPr/>
                    <a:lstStyle/>
                    <a:p>
                      <a:pPr algn="ctr"/>
                      <a:r>
                        <a:rPr lang="en-US" sz="1100" dirty="0"/>
                        <a:t>Tues</a:t>
                      </a:r>
                    </a:p>
                  </a:txBody>
                  <a:tcPr marL="68580" marR="68580" marT="34290" marB="34290"/>
                </a:tc>
                <a:tc>
                  <a:txBody>
                    <a:bodyPr/>
                    <a:lstStyle/>
                    <a:p>
                      <a:pPr algn="ctr"/>
                      <a:r>
                        <a:rPr lang="en-US" sz="1100" dirty="0"/>
                        <a:t>Wed</a:t>
                      </a:r>
                    </a:p>
                  </a:txBody>
                  <a:tcPr marL="68580" marR="68580" marT="34290" marB="34290"/>
                </a:tc>
                <a:tc>
                  <a:txBody>
                    <a:bodyPr/>
                    <a:lstStyle/>
                    <a:p>
                      <a:pPr algn="ctr"/>
                      <a:r>
                        <a:rPr lang="en-US" sz="1100" dirty="0"/>
                        <a:t>Thurs</a:t>
                      </a:r>
                    </a:p>
                  </a:txBody>
                  <a:tcPr marL="68580" marR="68580" marT="34290" marB="34290"/>
                </a:tc>
                <a:tc>
                  <a:txBody>
                    <a:bodyPr/>
                    <a:lstStyle/>
                    <a:p>
                      <a:pPr algn="ctr"/>
                      <a:r>
                        <a:rPr lang="en-US" sz="1100" dirty="0"/>
                        <a:t>Fri</a:t>
                      </a:r>
                    </a:p>
                  </a:txBody>
                  <a:tcPr marL="68580" marR="68580" marT="34290" marB="34290"/>
                </a:tc>
                <a:tc>
                  <a:txBody>
                    <a:bodyPr/>
                    <a:lstStyle/>
                    <a:p>
                      <a:pPr algn="ctr"/>
                      <a:r>
                        <a:rPr lang="en-US" sz="1100" dirty="0"/>
                        <a:t>Sat</a:t>
                      </a:r>
                    </a:p>
                  </a:txBody>
                  <a:tcPr marL="68580" marR="68580" marT="34290" marB="34290"/>
                </a:tc>
                <a:tc>
                  <a:txBody>
                    <a:bodyPr/>
                    <a:lstStyle/>
                    <a:p>
                      <a:pPr algn="ctr"/>
                      <a:r>
                        <a:rPr lang="en-US" sz="1100" dirty="0"/>
                        <a:t>Sun</a:t>
                      </a:r>
                    </a:p>
                  </a:txBody>
                  <a:tcPr marL="68580" marR="68580" marT="34290" marB="34290"/>
                </a:tc>
                <a:tc>
                  <a:txBody>
                    <a:bodyPr/>
                    <a:lstStyle/>
                    <a:p>
                      <a:pPr algn="ctr"/>
                      <a:r>
                        <a:rPr lang="en-US" sz="1100" dirty="0"/>
                        <a:t>Mon</a:t>
                      </a:r>
                    </a:p>
                  </a:txBody>
                  <a:tcPr marL="68580" marR="68580" marT="34290" marB="34290"/>
                </a:tc>
                <a:tc>
                  <a:txBody>
                    <a:bodyPr/>
                    <a:lstStyle/>
                    <a:p>
                      <a:pPr algn="ctr"/>
                      <a:r>
                        <a:rPr lang="en-US" sz="1100" dirty="0"/>
                        <a:t>Tues</a:t>
                      </a:r>
                    </a:p>
                  </a:txBody>
                  <a:tcPr marL="68580" marR="68580" marT="34290" marB="34290"/>
                </a:tc>
                <a:extLst>
                  <a:ext uri="{0D108BD9-81ED-4DB2-BD59-A6C34878D82A}">
                    <a16:rowId xmlns:a16="http://schemas.microsoft.com/office/drawing/2014/main" val="10000"/>
                  </a:ext>
                </a:extLst>
              </a:tr>
              <a:tr h="444625">
                <a:tc>
                  <a:txBody>
                    <a:bodyPr/>
                    <a:lstStyle/>
                    <a:p>
                      <a:pPr algn="ctr"/>
                      <a:endParaRPr lang="en-US" sz="1100" dirty="0"/>
                    </a:p>
                  </a:txBody>
                  <a:tcPr marL="68580" marR="68580" marT="34290" marB="34290"/>
                </a:tc>
                <a:tc>
                  <a:txBody>
                    <a:bodyPr/>
                    <a:lstStyle/>
                    <a:p>
                      <a:r>
                        <a:rPr lang="en-US" sz="1100" dirty="0"/>
                        <a:t>POLS</a:t>
                      </a:r>
                    </a:p>
                    <a:p>
                      <a:r>
                        <a:rPr lang="en-US" sz="1100" dirty="0"/>
                        <a:t>Day 1</a:t>
                      </a:r>
                    </a:p>
                  </a:txBody>
                  <a:tcPr marL="68580" marR="68580" marT="34290" marB="34290"/>
                </a:tc>
                <a:tc>
                  <a:txBody>
                    <a:bodyPr/>
                    <a:lstStyle/>
                    <a:p>
                      <a:r>
                        <a:rPr lang="en-US" sz="1100" dirty="0"/>
                        <a:t>POLS</a:t>
                      </a:r>
                    </a:p>
                    <a:p>
                      <a:r>
                        <a:rPr lang="en-US" sz="1100" dirty="0"/>
                        <a:t>Day</a:t>
                      </a:r>
                      <a:r>
                        <a:rPr lang="en-US" sz="1100" baseline="0" dirty="0"/>
                        <a:t> 2</a:t>
                      </a:r>
                      <a:endParaRPr lang="en-US" sz="1100" dirty="0"/>
                    </a:p>
                  </a:txBody>
                  <a:tcPr marL="68580" marR="68580" marT="34290" marB="34290"/>
                </a:tc>
                <a:tc>
                  <a:txBody>
                    <a:bodyPr/>
                    <a:lstStyle/>
                    <a:p>
                      <a:r>
                        <a:rPr lang="en-US" sz="1100" dirty="0"/>
                        <a:t>POLS</a:t>
                      </a:r>
                    </a:p>
                    <a:p>
                      <a:r>
                        <a:rPr lang="en-US" sz="1100" dirty="0"/>
                        <a:t>Day 3</a:t>
                      </a:r>
                    </a:p>
                  </a:txBody>
                  <a:tcPr marL="68580" marR="68580" marT="34290" marB="34290"/>
                </a:tc>
                <a:tc>
                  <a:txBody>
                    <a:bodyPr/>
                    <a:lstStyle/>
                    <a:p>
                      <a:r>
                        <a:rPr lang="en-US" sz="1100" dirty="0"/>
                        <a:t>POLS Day 4</a:t>
                      </a:r>
                    </a:p>
                  </a:txBody>
                  <a:tcPr marL="68580" marR="68580" marT="34290" marB="34290"/>
                </a:tc>
                <a:tc>
                  <a:txBody>
                    <a:bodyPr/>
                    <a:lstStyle/>
                    <a:p>
                      <a:r>
                        <a:rPr lang="en-US" sz="1100" dirty="0"/>
                        <a:t>POLS</a:t>
                      </a:r>
                    </a:p>
                    <a:p>
                      <a:r>
                        <a:rPr lang="en-US" sz="1100" dirty="0"/>
                        <a:t>Day 5</a:t>
                      </a:r>
                    </a:p>
                  </a:txBody>
                  <a:tcPr marL="68580" marR="68580" marT="34290" marB="34290"/>
                </a:tc>
                <a:tc>
                  <a:txBody>
                    <a:bodyPr/>
                    <a:lstStyle/>
                    <a:p>
                      <a:r>
                        <a:rPr lang="en-US" sz="1100" b="1" dirty="0">
                          <a:solidFill>
                            <a:srgbClr val="FF0000"/>
                          </a:solidFill>
                        </a:rPr>
                        <a:t>POLS </a:t>
                      </a:r>
                    </a:p>
                    <a:p>
                      <a:r>
                        <a:rPr lang="en-US" sz="1100" b="1" dirty="0">
                          <a:solidFill>
                            <a:srgbClr val="FF0000"/>
                          </a:solidFill>
                        </a:rPr>
                        <a:t>Exam</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0001"/>
                  </a:ext>
                </a:extLst>
              </a:tr>
              <a:tr h="444625">
                <a:tc>
                  <a:txBody>
                    <a:bodyPr/>
                    <a:lstStyle/>
                    <a:p>
                      <a:pPr algn="ctr"/>
                      <a:endParaRPr lang="en-US" sz="1100" dirty="0"/>
                    </a:p>
                  </a:txBody>
                  <a:tcPr marL="68580" marR="68580" marT="34290" marB="34290"/>
                </a:tc>
                <a:tc>
                  <a:txBody>
                    <a:bodyPr/>
                    <a:lstStyle/>
                    <a:p>
                      <a:endParaRPr lang="en-US" sz="1100" dirty="0"/>
                    </a:p>
                  </a:txBody>
                  <a:tcPr marL="68580" marR="68580" marT="34290" marB="34290"/>
                </a:tc>
                <a:tc>
                  <a:txBody>
                    <a:bodyPr/>
                    <a:lstStyle/>
                    <a:p>
                      <a:r>
                        <a:rPr lang="en-US" sz="1100" dirty="0"/>
                        <a:t>MATH</a:t>
                      </a:r>
                      <a:r>
                        <a:rPr lang="en-US" sz="1100" baseline="0" dirty="0"/>
                        <a:t> Day 1</a:t>
                      </a:r>
                      <a:endParaRPr lang="en-US" sz="1100" dirty="0"/>
                    </a:p>
                  </a:txBody>
                  <a:tcPr marL="68580" marR="68580" marT="34290" marB="34290"/>
                </a:tc>
                <a:tc>
                  <a:txBody>
                    <a:bodyPr/>
                    <a:lstStyle/>
                    <a:p>
                      <a:r>
                        <a:rPr lang="en-US" sz="1100" dirty="0"/>
                        <a:t>MATH</a:t>
                      </a:r>
                    </a:p>
                    <a:p>
                      <a:r>
                        <a:rPr lang="en-US" sz="1100" dirty="0"/>
                        <a:t>Day</a:t>
                      </a:r>
                      <a:r>
                        <a:rPr lang="en-US" sz="1100" baseline="0" dirty="0"/>
                        <a:t> 2</a:t>
                      </a:r>
                      <a:endParaRPr lang="en-US" sz="1100" dirty="0"/>
                    </a:p>
                  </a:txBody>
                  <a:tcPr marL="68580" marR="68580" marT="34290" marB="34290"/>
                </a:tc>
                <a:tc>
                  <a:txBody>
                    <a:bodyPr/>
                    <a:lstStyle/>
                    <a:p>
                      <a:r>
                        <a:rPr lang="en-US" sz="1100" dirty="0"/>
                        <a:t>MATH</a:t>
                      </a:r>
                    </a:p>
                    <a:p>
                      <a:r>
                        <a:rPr lang="en-US" sz="1100" dirty="0"/>
                        <a:t>Day</a:t>
                      </a:r>
                      <a:r>
                        <a:rPr lang="en-US" sz="1100" baseline="0" dirty="0"/>
                        <a:t> 3</a:t>
                      </a:r>
                      <a:endParaRPr lang="en-US" sz="1100" dirty="0"/>
                    </a:p>
                  </a:txBody>
                  <a:tcPr marL="68580" marR="68580" marT="34290" marB="34290"/>
                </a:tc>
                <a:tc>
                  <a:txBody>
                    <a:bodyPr/>
                    <a:lstStyle/>
                    <a:p>
                      <a:r>
                        <a:rPr lang="en-US" sz="1100" dirty="0"/>
                        <a:t>MATH Day 4</a:t>
                      </a:r>
                    </a:p>
                  </a:txBody>
                  <a:tcPr marL="68580" marR="68580" marT="34290" marB="34290"/>
                </a:tc>
                <a:tc>
                  <a:txBody>
                    <a:bodyPr/>
                    <a:lstStyle/>
                    <a:p>
                      <a:endParaRPr lang="en-US" sz="1100" dirty="0"/>
                    </a:p>
                  </a:txBody>
                  <a:tcPr marL="68580" marR="68580" marT="34290" marB="34290"/>
                </a:tc>
                <a:tc>
                  <a:txBody>
                    <a:bodyPr/>
                    <a:lstStyle/>
                    <a:p>
                      <a:r>
                        <a:rPr lang="en-US" sz="1100" dirty="0"/>
                        <a:t>MATH Day 5</a:t>
                      </a:r>
                    </a:p>
                  </a:txBody>
                  <a:tcPr marL="68580" marR="68580" marT="34290" marB="34290"/>
                </a:tc>
                <a:tc>
                  <a:txBody>
                    <a:bodyPr/>
                    <a:lstStyle/>
                    <a:p>
                      <a:r>
                        <a:rPr lang="en-US" sz="1100" dirty="0"/>
                        <a:t>MATH</a:t>
                      </a:r>
                    </a:p>
                    <a:p>
                      <a:r>
                        <a:rPr lang="en-US" sz="1100" dirty="0"/>
                        <a:t>Day 6</a:t>
                      </a:r>
                    </a:p>
                  </a:txBody>
                  <a:tcPr marL="68580" marR="68580" marT="34290" marB="34290"/>
                </a:tc>
                <a:tc>
                  <a:txBody>
                    <a:bodyPr/>
                    <a:lstStyle/>
                    <a:p>
                      <a:r>
                        <a:rPr lang="en-US" sz="1100" b="1" dirty="0">
                          <a:solidFill>
                            <a:srgbClr val="FF0000"/>
                          </a:solidFill>
                        </a:rPr>
                        <a:t>MATH</a:t>
                      </a:r>
                      <a:r>
                        <a:rPr lang="en-US" sz="1100" b="1" baseline="0" dirty="0">
                          <a:solidFill>
                            <a:srgbClr val="FF0000"/>
                          </a:solidFill>
                        </a:rPr>
                        <a:t> EXAM</a:t>
                      </a:r>
                      <a:endParaRPr lang="en-US" sz="1100" b="1" dirty="0">
                        <a:solidFill>
                          <a:srgbClr val="FF0000"/>
                        </a:solidFill>
                      </a:endParaRPr>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0002"/>
                  </a:ext>
                </a:extLst>
              </a:tr>
              <a:tr h="444625">
                <a:tc>
                  <a:txBody>
                    <a:bodyPr/>
                    <a:lstStyle/>
                    <a:p>
                      <a:pPr algn="ctr"/>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r>
                        <a:rPr lang="en-US" sz="1100" dirty="0"/>
                        <a:t>PSYC</a:t>
                      </a:r>
                    </a:p>
                    <a:p>
                      <a:r>
                        <a:rPr lang="en-US" sz="1100" dirty="0"/>
                        <a:t>Day 1</a:t>
                      </a:r>
                    </a:p>
                  </a:txBody>
                  <a:tcPr marL="68580" marR="68580" marT="34290" marB="34290"/>
                </a:tc>
                <a:tc>
                  <a:txBody>
                    <a:bodyPr/>
                    <a:lstStyle/>
                    <a:p>
                      <a:r>
                        <a:rPr lang="en-US" sz="1100" dirty="0"/>
                        <a:t>PSYC</a:t>
                      </a:r>
                    </a:p>
                    <a:p>
                      <a:r>
                        <a:rPr lang="en-US" sz="1100" dirty="0"/>
                        <a:t>Day</a:t>
                      </a:r>
                      <a:r>
                        <a:rPr lang="en-US" sz="1100" baseline="0" dirty="0"/>
                        <a:t> 2</a:t>
                      </a:r>
                      <a:endParaRPr lang="en-US" sz="1100" dirty="0"/>
                    </a:p>
                  </a:txBody>
                  <a:tcPr marL="68580" marR="68580" marT="34290" marB="34290"/>
                </a:tc>
                <a:tc>
                  <a:txBody>
                    <a:bodyPr/>
                    <a:lstStyle/>
                    <a:p>
                      <a:r>
                        <a:rPr lang="en-US" sz="1100" dirty="0"/>
                        <a:t>PSYC</a:t>
                      </a:r>
                    </a:p>
                    <a:p>
                      <a:r>
                        <a:rPr lang="en-US" sz="1100" dirty="0"/>
                        <a:t>Day</a:t>
                      </a:r>
                      <a:r>
                        <a:rPr lang="en-US" sz="1100" baseline="0" dirty="0"/>
                        <a:t> 3</a:t>
                      </a:r>
                      <a:endParaRPr lang="en-US" sz="1100" dirty="0"/>
                    </a:p>
                  </a:txBody>
                  <a:tcPr marL="68580" marR="68580" marT="34290" marB="34290"/>
                </a:tc>
                <a:tc>
                  <a:txBody>
                    <a:bodyPr/>
                    <a:lstStyle/>
                    <a:p>
                      <a:r>
                        <a:rPr lang="en-US" sz="1100" dirty="0"/>
                        <a:t>PSYC </a:t>
                      </a:r>
                    </a:p>
                    <a:p>
                      <a:r>
                        <a:rPr lang="en-US" sz="1100" dirty="0"/>
                        <a:t>Day 4</a:t>
                      </a:r>
                    </a:p>
                  </a:txBody>
                  <a:tcPr marL="68580" marR="68580" marT="34290" marB="34290"/>
                </a:tc>
                <a:tc>
                  <a:txBody>
                    <a:bodyPr/>
                    <a:lstStyle/>
                    <a:p>
                      <a:r>
                        <a:rPr lang="en-US" sz="1100" dirty="0"/>
                        <a:t>PSYC</a:t>
                      </a:r>
                    </a:p>
                    <a:p>
                      <a:r>
                        <a:rPr lang="en-US" sz="1100" dirty="0"/>
                        <a:t>Day 5</a:t>
                      </a:r>
                    </a:p>
                  </a:txBody>
                  <a:tcPr marL="68580" marR="68580" marT="34290" marB="34290"/>
                </a:tc>
                <a:tc>
                  <a:txBody>
                    <a:bodyPr/>
                    <a:lstStyle/>
                    <a:p>
                      <a:r>
                        <a:rPr lang="en-US" sz="1100" b="1" dirty="0">
                          <a:solidFill>
                            <a:srgbClr val="FF0000"/>
                          </a:solidFill>
                        </a:rPr>
                        <a:t>PSYC</a:t>
                      </a:r>
                    </a:p>
                    <a:p>
                      <a:r>
                        <a:rPr lang="en-US" sz="1100" b="1" dirty="0">
                          <a:solidFill>
                            <a:srgbClr val="FF0000"/>
                          </a:solidFill>
                        </a:rPr>
                        <a:t>EXAM</a:t>
                      </a:r>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0003"/>
                  </a:ext>
                </a:extLst>
              </a:tr>
              <a:tr h="444625">
                <a:tc>
                  <a:txBody>
                    <a:bodyPr/>
                    <a:lstStyle/>
                    <a:p>
                      <a:pPr algn="ctr"/>
                      <a:endParaRPr lang="en-US" sz="1100" dirty="0"/>
                    </a:p>
                  </a:txBody>
                  <a:tcPr marL="68580" marR="68580" marT="34290" marB="34290"/>
                </a:tc>
                <a:tc>
                  <a:txBody>
                    <a:bodyPr/>
                    <a:lstStyle/>
                    <a:p>
                      <a:r>
                        <a:rPr lang="en-US" sz="1100" dirty="0"/>
                        <a:t>CHEM Day1</a:t>
                      </a:r>
                    </a:p>
                  </a:txBody>
                  <a:tcPr marL="68580" marR="68580" marT="34290" marB="34290"/>
                </a:tc>
                <a:tc>
                  <a:txBody>
                    <a:bodyPr/>
                    <a:lstStyle/>
                    <a:p>
                      <a:endParaRPr lang="en-US" sz="1100" dirty="0"/>
                    </a:p>
                  </a:txBody>
                  <a:tcPr marL="68580" marR="68580" marT="34290" marB="34290"/>
                </a:tc>
                <a:tc>
                  <a:txBody>
                    <a:bodyPr/>
                    <a:lstStyle/>
                    <a:p>
                      <a:r>
                        <a:rPr lang="en-US" sz="1100" dirty="0"/>
                        <a:t>CHEM</a:t>
                      </a:r>
                    </a:p>
                    <a:p>
                      <a:r>
                        <a:rPr lang="en-US" sz="1100" dirty="0"/>
                        <a:t>Day 2</a:t>
                      </a:r>
                    </a:p>
                  </a:txBody>
                  <a:tcPr marL="68580" marR="68580" marT="34290" marB="34290"/>
                </a:tc>
                <a:tc>
                  <a:txBody>
                    <a:bodyPr/>
                    <a:lstStyle/>
                    <a:p>
                      <a:endParaRPr lang="en-US" sz="1100" dirty="0"/>
                    </a:p>
                  </a:txBody>
                  <a:tcPr marL="68580" marR="68580" marT="34290" marB="34290"/>
                </a:tc>
                <a:tc>
                  <a:txBody>
                    <a:bodyPr/>
                    <a:lstStyle/>
                    <a:p>
                      <a:r>
                        <a:rPr lang="en-US" sz="1100" dirty="0"/>
                        <a:t>CHEM</a:t>
                      </a:r>
                    </a:p>
                    <a:p>
                      <a:r>
                        <a:rPr lang="en-US" sz="1100" dirty="0"/>
                        <a:t>Day</a:t>
                      </a:r>
                      <a:r>
                        <a:rPr lang="en-US" sz="1100" baseline="0" dirty="0"/>
                        <a:t> 3</a:t>
                      </a:r>
                      <a:endParaRPr lang="en-US" sz="1100" dirty="0"/>
                    </a:p>
                  </a:txBody>
                  <a:tcPr marL="68580" marR="68580" marT="34290" marB="34290"/>
                </a:tc>
                <a:tc>
                  <a:txBody>
                    <a:bodyPr/>
                    <a:lstStyle/>
                    <a:p>
                      <a:r>
                        <a:rPr lang="en-US" sz="1100" dirty="0"/>
                        <a:t>CHEM Day 4</a:t>
                      </a:r>
                    </a:p>
                  </a:txBody>
                  <a:tcPr marL="68580" marR="68580" marT="34290" marB="34290"/>
                </a:tc>
                <a:tc>
                  <a:txBody>
                    <a:bodyPr/>
                    <a:lstStyle/>
                    <a:p>
                      <a:r>
                        <a:rPr lang="en-US" sz="1100" dirty="0"/>
                        <a:t>CHEM</a:t>
                      </a:r>
                    </a:p>
                    <a:p>
                      <a:r>
                        <a:rPr lang="en-US" sz="1100" dirty="0"/>
                        <a:t>Day 5</a:t>
                      </a:r>
                    </a:p>
                  </a:txBody>
                  <a:tcPr marL="68580" marR="68580" marT="34290" marB="34290"/>
                </a:tc>
                <a:tc>
                  <a:txBody>
                    <a:bodyPr/>
                    <a:lstStyle/>
                    <a:p>
                      <a:r>
                        <a:rPr lang="en-US" sz="1100" dirty="0"/>
                        <a:t>CHEM</a:t>
                      </a:r>
                    </a:p>
                    <a:p>
                      <a:r>
                        <a:rPr lang="en-US" sz="1100" dirty="0"/>
                        <a:t>Day</a:t>
                      </a:r>
                      <a:r>
                        <a:rPr lang="en-US" sz="1100" baseline="0" dirty="0"/>
                        <a:t> 6</a:t>
                      </a:r>
                      <a:endParaRPr lang="en-US" sz="1100" dirty="0"/>
                    </a:p>
                  </a:txBody>
                  <a:tcPr marL="68580" marR="68580" marT="34290" marB="34290"/>
                </a:tc>
                <a:tc>
                  <a:txBody>
                    <a:bodyPr/>
                    <a:lstStyle/>
                    <a:p>
                      <a:r>
                        <a:rPr lang="en-US" sz="1100" dirty="0"/>
                        <a:t>CHEM</a:t>
                      </a:r>
                    </a:p>
                    <a:p>
                      <a:r>
                        <a:rPr lang="en-US" sz="1100" dirty="0"/>
                        <a:t>Day</a:t>
                      </a:r>
                      <a:r>
                        <a:rPr lang="en-US" sz="1100" baseline="0" dirty="0"/>
                        <a:t> 7</a:t>
                      </a:r>
                      <a:endParaRPr lang="en-US" sz="1100" dirty="0"/>
                    </a:p>
                  </a:txBody>
                  <a:tcPr marL="68580" marR="68580" marT="34290" marB="34290"/>
                </a:tc>
                <a:tc>
                  <a:txBody>
                    <a:bodyPr/>
                    <a:lstStyle/>
                    <a:p>
                      <a:r>
                        <a:rPr lang="en-US" sz="1100" b="1" dirty="0">
                          <a:solidFill>
                            <a:srgbClr val="FF0000"/>
                          </a:solidFill>
                        </a:rPr>
                        <a:t>CHEM </a:t>
                      </a:r>
                    </a:p>
                    <a:p>
                      <a:r>
                        <a:rPr lang="en-US" sz="1100" b="1" dirty="0">
                          <a:solidFill>
                            <a:srgbClr val="FF0000"/>
                          </a:solidFill>
                        </a:rPr>
                        <a:t>EXAM</a:t>
                      </a: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1497318"/>
              </p:ext>
            </p:extLst>
          </p:nvPr>
        </p:nvGraphicFramePr>
        <p:xfrm>
          <a:off x="1083079" y="3005660"/>
          <a:ext cx="7444979" cy="1451329"/>
        </p:xfrm>
        <a:graphic>
          <a:graphicData uri="http://schemas.openxmlformats.org/drawingml/2006/table">
            <a:tbl>
              <a:tblPr firstRow="1" bandRow="1">
                <a:tableStyleId>{5C22544A-7EE6-4342-B048-85BDC9FD1C3A}</a:tableStyleId>
              </a:tblPr>
              <a:tblGrid>
                <a:gridCol w="256724">
                  <a:extLst>
                    <a:ext uri="{9D8B030D-6E8A-4147-A177-3AD203B41FA5}">
                      <a16:colId xmlns:a16="http://schemas.microsoft.com/office/drawing/2014/main" val="20000"/>
                    </a:ext>
                  </a:extLst>
                </a:gridCol>
                <a:gridCol w="705990">
                  <a:extLst>
                    <a:ext uri="{9D8B030D-6E8A-4147-A177-3AD203B41FA5}">
                      <a16:colId xmlns:a16="http://schemas.microsoft.com/office/drawing/2014/main" val="20001"/>
                    </a:ext>
                  </a:extLst>
                </a:gridCol>
                <a:gridCol w="705396">
                  <a:extLst>
                    <a:ext uri="{9D8B030D-6E8A-4147-A177-3AD203B41FA5}">
                      <a16:colId xmlns:a16="http://schemas.microsoft.com/office/drawing/2014/main" val="20002"/>
                    </a:ext>
                  </a:extLst>
                </a:gridCol>
                <a:gridCol w="684791">
                  <a:extLst>
                    <a:ext uri="{9D8B030D-6E8A-4147-A177-3AD203B41FA5}">
                      <a16:colId xmlns:a16="http://schemas.microsoft.com/office/drawing/2014/main" val="20003"/>
                    </a:ext>
                  </a:extLst>
                </a:gridCol>
                <a:gridCol w="727779">
                  <a:extLst>
                    <a:ext uri="{9D8B030D-6E8A-4147-A177-3AD203B41FA5}">
                      <a16:colId xmlns:a16="http://schemas.microsoft.com/office/drawing/2014/main" val="20004"/>
                    </a:ext>
                  </a:extLst>
                </a:gridCol>
                <a:gridCol w="705990">
                  <a:extLst>
                    <a:ext uri="{9D8B030D-6E8A-4147-A177-3AD203B41FA5}">
                      <a16:colId xmlns:a16="http://schemas.microsoft.com/office/drawing/2014/main" val="20005"/>
                    </a:ext>
                  </a:extLst>
                </a:gridCol>
                <a:gridCol w="705990">
                  <a:extLst>
                    <a:ext uri="{9D8B030D-6E8A-4147-A177-3AD203B41FA5}">
                      <a16:colId xmlns:a16="http://schemas.microsoft.com/office/drawing/2014/main" val="20006"/>
                    </a:ext>
                  </a:extLst>
                </a:gridCol>
                <a:gridCol w="770170">
                  <a:extLst>
                    <a:ext uri="{9D8B030D-6E8A-4147-A177-3AD203B41FA5}">
                      <a16:colId xmlns:a16="http://schemas.microsoft.com/office/drawing/2014/main" val="20007"/>
                    </a:ext>
                  </a:extLst>
                </a:gridCol>
                <a:gridCol w="770170">
                  <a:extLst>
                    <a:ext uri="{9D8B030D-6E8A-4147-A177-3AD203B41FA5}">
                      <a16:colId xmlns:a16="http://schemas.microsoft.com/office/drawing/2014/main" val="20008"/>
                    </a:ext>
                  </a:extLst>
                </a:gridCol>
                <a:gridCol w="747250">
                  <a:extLst>
                    <a:ext uri="{9D8B030D-6E8A-4147-A177-3AD203B41FA5}">
                      <a16:colId xmlns:a16="http://schemas.microsoft.com/office/drawing/2014/main" val="20009"/>
                    </a:ext>
                  </a:extLst>
                </a:gridCol>
                <a:gridCol w="664729">
                  <a:extLst>
                    <a:ext uri="{9D8B030D-6E8A-4147-A177-3AD203B41FA5}">
                      <a16:colId xmlns:a16="http://schemas.microsoft.com/office/drawing/2014/main" val="20010"/>
                    </a:ext>
                  </a:extLst>
                </a:gridCol>
              </a:tblGrid>
              <a:tr h="241119">
                <a:tc>
                  <a:txBody>
                    <a:bodyPr/>
                    <a:lstStyle/>
                    <a:p>
                      <a:pPr algn="ctr"/>
                      <a:endParaRPr lang="en-US" sz="1200" dirty="0"/>
                    </a:p>
                  </a:txBody>
                  <a:tcPr marL="68580" marR="68580" marT="34290" marB="34290"/>
                </a:tc>
                <a:tc>
                  <a:txBody>
                    <a:bodyPr/>
                    <a:lstStyle/>
                    <a:p>
                      <a:pPr algn="ctr"/>
                      <a:r>
                        <a:rPr lang="en-US" sz="1200" dirty="0"/>
                        <a:t>Sun</a:t>
                      </a:r>
                    </a:p>
                  </a:txBody>
                  <a:tcPr marL="68580" marR="68580" marT="34290" marB="34290"/>
                </a:tc>
                <a:tc>
                  <a:txBody>
                    <a:bodyPr/>
                    <a:lstStyle/>
                    <a:p>
                      <a:pPr algn="ctr"/>
                      <a:r>
                        <a:rPr lang="en-US" sz="1200" dirty="0"/>
                        <a:t>Mon</a:t>
                      </a:r>
                    </a:p>
                  </a:txBody>
                  <a:tcPr marL="68580" marR="68580" marT="34290" marB="34290"/>
                </a:tc>
                <a:tc>
                  <a:txBody>
                    <a:bodyPr/>
                    <a:lstStyle/>
                    <a:p>
                      <a:pPr algn="ctr"/>
                      <a:r>
                        <a:rPr lang="en-US" sz="1200" dirty="0"/>
                        <a:t>Tues</a:t>
                      </a:r>
                    </a:p>
                  </a:txBody>
                  <a:tcPr marL="68580" marR="68580" marT="34290" marB="34290"/>
                </a:tc>
                <a:tc>
                  <a:txBody>
                    <a:bodyPr/>
                    <a:lstStyle/>
                    <a:p>
                      <a:pPr algn="ctr"/>
                      <a:r>
                        <a:rPr lang="en-US" sz="1200" dirty="0"/>
                        <a:t>Wed</a:t>
                      </a:r>
                    </a:p>
                  </a:txBody>
                  <a:tcPr marL="68580" marR="68580" marT="34290" marB="34290"/>
                </a:tc>
                <a:tc>
                  <a:txBody>
                    <a:bodyPr/>
                    <a:lstStyle/>
                    <a:p>
                      <a:pPr algn="ctr"/>
                      <a:r>
                        <a:rPr lang="en-US" sz="1200" dirty="0"/>
                        <a:t>Thurs</a:t>
                      </a:r>
                    </a:p>
                  </a:txBody>
                  <a:tcPr marL="68580" marR="68580" marT="34290" marB="34290"/>
                </a:tc>
                <a:tc>
                  <a:txBody>
                    <a:bodyPr/>
                    <a:lstStyle/>
                    <a:p>
                      <a:pPr algn="ctr"/>
                      <a:r>
                        <a:rPr lang="en-US" sz="1200" dirty="0"/>
                        <a:t>Fri</a:t>
                      </a:r>
                    </a:p>
                  </a:txBody>
                  <a:tcPr marL="68580" marR="68580" marT="34290" marB="34290"/>
                </a:tc>
                <a:tc>
                  <a:txBody>
                    <a:bodyPr/>
                    <a:lstStyle/>
                    <a:p>
                      <a:pPr algn="ctr"/>
                      <a:r>
                        <a:rPr lang="en-US" sz="1200" dirty="0"/>
                        <a:t>Sat</a:t>
                      </a:r>
                    </a:p>
                  </a:txBody>
                  <a:tcPr marL="68580" marR="68580" marT="34290" marB="34290"/>
                </a:tc>
                <a:tc>
                  <a:txBody>
                    <a:bodyPr/>
                    <a:lstStyle/>
                    <a:p>
                      <a:pPr algn="ctr"/>
                      <a:r>
                        <a:rPr lang="en-US" sz="1200" dirty="0"/>
                        <a:t>Sun</a:t>
                      </a:r>
                    </a:p>
                  </a:txBody>
                  <a:tcPr marL="68580" marR="68580" marT="34290" marB="34290"/>
                </a:tc>
                <a:tc>
                  <a:txBody>
                    <a:bodyPr/>
                    <a:lstStyle/>
                    <a:p>
                      <a:pPr algn="ctr"/>
                      <a:r>
                        <a:rPr lang="en-US" sz="1200" dirty="0"/>
                        <a:t>Mon</a:t>
                      </a:r>
                    </a:p>
                  </a:txBody>
                  <a:tcPr marL="68580" marR="68580" marT="34290" marB="34290"/>
                </a:tc>
                <a:tc>
                  <a:txBody>
                    <a:bodyPr/>
                    <a:lstStyle/>
                    <a:p>
                      <a:pPr algn="ctr"/>
                      <a:r>
                        <a:rPr lang="en-US" sz="1200" dirty="0"/>
                        <a:t>Tues</a:t>
                      </a:r>
                    </a:p>
                  </a:txBody>
                  <a:tcPr marL="68580" marR="68580" marT="34290" marB="34290"/>
                </a:tc>
                <a:extLst>
                  <a:ext uri="{0D108BD9-81ED-4DB2-BD59-A6C34878D82A}">
                    <a16:rowId xmlns:a16="http://schemas.microsoft.com/office/drawing/2014/main" val="10000"/>
                  </a:ext>
                </a:extLst>
              </a:tr>
              <a:tr h="582649">
                <a:tc>
                  <a:txBody>
                    <a:bodyPr/>
                    <a:lstStyle/>
                    <a:p>
                      <a:pPr algn="ctr"/>
                      <a:endParaRPr lang="en-US" sz="1200" dirty="0"/>
                    </a:p>
                  </a:txBody>
                  <a:tcPr marL="68580" marR="68580" marT="34290" marB="34290"/>
                </a:tc>
                <a:tc>
                  <a:txBody>
                    <a:bodyPr/>
                    <a:lstStyle/>
                    <a:p>
                      <a:r>
                        <a:rPr lang="en-US" sz="1200" dirty="0"/>
                        <a:t>POLS</a:t>
                      </a:r>
                    </a:p>
                    <a:p>
                      <a:r>
                        <a:rPr lang="en-US" sz="1200" dirty="0"/>
                        <a:t>Day 1</a:t>
                      </a:r>
                    </a:p>
                  </a:txBody>
                  <a:tcPr marL="68580" marR="68580" marT="34290" marB="34290"/>
                </a:tc>
                <a:tc>
                  <a:txBody>
                    <a:bodyPr/>
                    <a:lstStyle/>
                    <a:p>
                      <a:r>
                        <a:rPr lang="en-US" sz="1200" dirty="0"/>
                        <a:t>POLS</a:t>
                      </a:r>
                    </a:p>
                    <a:p>
                      <a:r>
                        <a:rPr lang="en-US" sz="1200" dirty="0"/>
                        <a:t>Day</a:t>
                      </a:r>
                      <a:r>
                        <a:rPr lang="en-US" sz="1200" baseline="0" dirty="0"/>
                        <a:t> 2</a:t>
                      </a:r>
                      <a:endParaRPr lang="en-US" sz="1200" dirty="0"/>
                    </a:p>
                  </a:txBody>
                  <a:tcPr marL="68580" marR="68580" marT="34290" marB="34290"/>
                </a:tc>
                <a:tc>
                  <a:txBody>
                    <a:bodyPr/>
                    <a:lstStyle/>
                    <a:p>
                      <a:r>
                        <a:rPr lang="en-US" sz="1200" dirty="0"/>
                        <a:t>POLS</a:t>
                      </a:r>
                    </a:p>
                    <a:p>
                      <a:r>
                        <a:rPr lang="en-US" sz="1200" dirty="0"/>
                        <a:t>Day 3</a:t>
                      </a:r>
                    </a:p>
                  </a:txBody>
                  <a:tcPr marL="68580" marR="68580" marT="34290" marB="34290"/>
                </a:tc>
                <a:tc>
                  <a:txBody>
                    <a:bodyPr/>
                    <a:lstStyle/>
                    <a:p>
                      <a:r>
                        <a:rPr lang="en-US" sz="1200" dirty="0"/>
                        <a:t>POLS Day 4</a:t>
                      </a:r>
                    </a:p>
                  </a:txBody>
                  <a:tcPr marL="68580" marR="68580" marT="34290" marB="34290"/>
                </a:tc>
                <a:tc>
                  <a:txBody>
                    <a:bodyPr/>
                    <a:lstStyle/>
                    <a:p>
                      <a:r>
                        <a:rPr lang="en-US" sz="1200" dirty="0"/>
                        <a:t>POLS</a:t>
                      </a:r>
                    </a:p>
                    <a:p>
                      <a:r>
                        <a:rPr lang="en-US" sz="1200" dirty="0"/>
                        <a:t>Day 5</a:t>
                      </a:r>
                    </a:p>
                  </a:txBody>
                  <a:tcPr marL="68580" marR="68580" marT="34290" marB="34290"/>
                </a:tc>
                <a:tc>
                  <a:txBody>
                    <a:bodyPr/>
                    <a:lstStyle/>
                    <a:p>
                      <a:r>
                        <a:rPr lang="en-US" sz="1200" b="1" dirty="0">
                          <a:solidFill>
                            <a:srgbClr val="FF0000"/>
                          </a:solidFill>
                        </a:rPr>
                        <a:t>POLS </a:t>
                      </a:r>
                    </a:p>
                    <a:p>
                      <a:r>
                        <a:rPr lang="en-US" sz="1200" b="1" dirty="0">
                          <a:solidFill>
                            <a:srgbClr val="FF0000"/>
                          </a:solidFill>
                        </a:rPr>
                        <a:t>Exam</a:t>
                      </a:r>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10001"/>
                  </a:ext>
                </a:extLst>
              </a:tr>
              <a:tr h="582649">
                <a:tc>
                  <a:txBody>
                    <a:bodyPr/>
                    <a:lstStyle/>
                    <a:p>
                      <a:pPr algn="ctr"/>
                      <a:endParaRPr lang="en-US" sz="1200" dirty="0"/>
                    </a:p>
                  </a:txBody>
                  <a:tcPr marL="68580" marR="68580" marT="34290" marB="34290"/>
                </a:tc>
                <a:tc>
                  <a:txBody>
                    <a:bodyPr/>
                    <a:lstStyle/>
                    <a:p>
                      <a:endParaRPr lang="en-US" sz="1200" dirty="0"/>
                    </a:p>
                  </a:txBody>
                  <a:tcPr marL="68580" marR="68580" marT="34290" marB="34290"/>
                </a:tc>
                <a:tc>
                  <a:txBody>
                    <a:bodyPr/>
                    <a:lstStyle/>
                    <a:p>
                      <a:r>
                        <a:rPr lang="en-US" sz="1200" dirty="0"/>
                        <a:t>MATH</a:t>
                      </a:r>
                      <a:r>
                        <a:rPr lang="en-US" sz="1200" baseline="0" dirty="0"/>
                        <a:t> Day 1</a:t>
                      </a:r>
                      <a:endParaRPr lang="en-US" sz="1200" dirty="0"/>
                    </a:p>
                  </a:txBody>
                  <a:tcPr marL="68580" marR="68580" marT="34290" marB="34290"/>
                </a:tc>
                <a:tc>
                  <a:txBody>
                    <a:bodyPr/>
                    <a:lstStyle/>
                    <a:p>
                      <a:r>
                        <a:rPr lang="en-US" sz="1200" dirty="0"/>
                        <a:t>MATH</a:t>
                      </a:r>
                    </a:p>
                    <a:p>
                      <a:r>
                        <a:rPr lang="en-US" sz="1200" dirty="0"/>
                        <a:t>Day</a:t>
                      </a:r>
                      <a:r>
                        <a:rPr lang="en-US" sz="1200" baseline="0" dirty="0"/>
                        <a:t> 2</a:t>
                      </a:r>
                      <a:endParaRPr lang="en-US" sz="1200" dirty="0"/>
                    </a:p>
                  </a:txBody>
                  <a:tcPr marL="68580" marR="68580" marT="34290" marB="34290"/>
                </a:tc>
                <a:tc>
                  <a:txBody>
                    <a:bodyPr/>
                    <a:lstStyle/>
                    <a:p>
                      <a:r>
                        <a:rPr lang="en-US" sz="1200" dirty="0"/>
                        <a:t>MATH</a:t>
                      </a:r>
                    </a:p>
                    <a:p>
                      <a:r>
                        <a:rPr lang="en-US" sz="1200" dirty="0"/>
                        <a:t>Day</a:t>
                      </a:r>
                      <a:r>
                        <a:rPr lang="en-US" sz="1200" baseline="0" dirty="0"/>
                        <a:t> 3</a:t>
                      </a:r>
                      <a:endParaRPr lang="en-US" sz="1200" dirty="0"/>
                    </a:p>
                  </a:txBody>
                  <a:tcPr marL="68580" marR="68580" marT="34290" marB="34290"/>
                </a:tc>
                <a:tc>
                  <a:txBody>
                    <a:bodyPr/>
                    <a:lstStyle/>
                    <a:p>
                      <a:r>
                        <a:rPr lang="en-US" sz="1200" dirty="0"/>
                        <a:t>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MATH Day 4</a:t>
                      </a:r>
                    </a:p>
                    <a:p>
                      <a:endParaRPr lang="en-US" sz="1200" dirty="0"/>
                    </a:p>
                  </a:txBody>
                  <a:tcPr marL="68580" marR="68580" marT="34290" marB="34290"/>
                </a:tc>
                <a:tc>
                  <a:txBody>
                    <a:bodyPr/>
                    <a:lstStyle/>
                    <a:p>
                      <a:r>
                        <a:rPr lang="en-US" sz="1200" dirty="0"/>
                        <a:t>MATH Day 5</a:t>
                      </a:r>
                    </a:p>
                  </a:txBody>
                  <a:tcPr marL="68580" marR="68580" marT="34290" marB="34290"/>
                </a:tc>
                <a:tc>
                  <a:txBody>
                    <a:bodyPr/>
                    <a:lstStyle/>
                    <a:p>
                      <a:r>
                        <a:rPr lang="en-US" sz="1200" dirty="0"/>
                        <a:t>MATH</a:t>
                      </a:r>
                    </a:p>
                    <a:p>
                      <a:r>
                        <a:rPr lang="en-US" sz="1200" dirty="0"/>
                        <a:t>Day 6</a:t>
                      </a:r>
                    </a:p>
                  </a:txBody>
                  <a:tcPr marL="68580" marR="68580" marT="34290" marB="34290"/>
                </a:tc>
                <a:tc>
                  <a:txBody>
                    <a:bodyPr/>
                    <a:lstStyle/>
                    <a:p>
                      <a:r>
                        <a:rPr lang="en-US" sz="1200" b="1" dirty="0">
                          <a:solidFill>
                            <a:srgbClr val="FF0000"/>
                          </a:solidFill>
                        </a:rPr>
                        <a:t>MATH</a:t>
                      </a:r>
                      <a:r>
                        <a:rPr lang="en-US" sz="1200" b="1" baseline="0" dirty="0">
                          <a:solidFill>
                            <a:srgbClr val="FF0000"/>
                          </a:solidFill>
                        </a:rPr>
                        <a:t> EXAM</a:t>
                      </a:r>
                      <a:endParaRPr lang="en-US" sz="1200" b="1" dirty="0">
                        <a:solidFill>
                          <a:srgbClr val="FF0000"/>
                        </a:solidFill>
                      </a:endParaRPr>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93990825"/>
              </p:ext>
            </p:extLst>
          </p:nvPr>
        </p:nvGraphicFramePr>
        <p:xfrm>
          <a:off x="1083081" y="2046241"/>
          <a:ext cx="7444977" cy="782326"/>
        </p:xfrm>
        <a:graphic>
          <a:graphicData uri="http://schemas.openxmlformats.org/drawingml/2006/table">
            <a:tbl>
              <a:tblPr firstRow="1" bandRow="1">
                <a:tableStyleId>{5C22544A-7EE6-4342-B048-85BDC9FD1C3A}</a:tableStyleId>
              </a:tblPr>
              <a:tblGrid>
                <a:gridCol w="256723">
                  <a:extLst>
                    <a:ext uri="{9D8B030D-6E8A-4147-A177-3AD203B41FA5}">
                      <a16:colId xmlns:a16="http://schemas.microsoft.com/office/drawing/2014/main" val="20000"/>
                    </a:ext>
                  </a:extLst>
                </a:gridCol>
                <a:gridCol w="705990">
                  <a:extLst>
                    <a:ext uri="{9D8B030D-6E8A-4147-A177-3AD203B41FA5}">
                      <a16:colId xmlns:a16="http://schemas.microsoft.com/office/drawing/2014/main" val="20001"/>
                    </a:ext>
                  </a:extLst>
                </a:gridCol>
                <a:gridCol w="770169">
                  <a:extLst>
                    <a:ext uri="{9D8B030D-6E8A-4147-A177-3AD203B41FA5}">
                      <a16:colId xmlns:a16="http://schemas.microsoft.com/office/drawing/2014/main" val="20002"/>
                    </a:ext>
                  </a:extLst>
                </a:gridCol>
                <a:gridCol w="705990">
                  <a:extLst>
                    <a:ext uri="{9D8B030D-6E8A-4147-A177-3AD203B41FA5}">
                      <a16:colId xmlns:a16="http://schemas.microsoft.com/office/drawing/2014/main" val="20003"/>
                    </a:ext>
                  </a:extLst>
                </a:gridCol>
                <a:gridCol w="641808">
                  <a:extLst>
                    <a:ext uri="{9D8B030D-6E8A-4147-A177-3AD203B41FA5}">
                      <a16:colId xmlns:a16="http://schemas.microsoft.com/office/drawing/2014/main" val="20004"/>
                    </a:ext>
                  </a:extLst>
                </a:gridCol>
                <a:gridCol w="705990">
                  <a:extLst>
                    <a:ext uri="{9D8B030D-6E8A-4147-A177-3AD203B41FA5}">
                      <a16:colId xmlns:a16="http://schemas.microsoft.com/office/drawing/2014/main" val="20005"/>
                    </a:ext>
                  </a:extLst>
                </a:gridCol>
                <a:gridCol w="705990">
                  <a:extLst>
                    <a:ext uri="{9D8B030D-6E8A-4147-A177-3AD203B41FA5}">
                      <a16:colId xmlns:a16="http://schemas.microsoft.com/office/drawing/2014/main" val="20006"/>
                    </a:ext>
                  </a:extLst>
                </a:gridCol>
                <a:gridCol w="770169">
                  <a:extLst>
                    <a:ext uri="{9D8B030D-6E8A-4147-A177-3AD203B41FA5}">
                      <a16:colId xmlns:a16="http://schemas.microsoft.com/office/drawing/2014/main" val="20007"/>
                    </a:ext>
                  </a:extLst>
                </a:gridCol>
                <a:gridCol w="770169">
                  <a:extLst>
                    <a:ext uri="{9D8B030D-6E8A-4147-A177-3AD203B41FA5}">
                      <a16:colId xmlns:a16="http://schemas.microsoft.com/office/drawing/2014/main" val="20008"/>
                    </a:ext>
                  </a:extLst>
                </a:gridCol>
                <a:gridCol w="747250">
                  <a:extLst>
                    <a:ext uri="{9D8B030D-6E8A-4147-A177-3AD203B41FA5}">
                      <a16:colId xmlns:a16="http://schemas.microsoft.com/office/drawing/2014/main" val="20009"/>
                    </a:ext>
                  </a:extLst>
                </a:gridCol>
                <a:gridCol w="664729">
                  <a:extLst>
                    <a:ext uri="{9D8B030D-6E8A-4147-A177-3AD203B41FA5}">
                      <a16:colId xmlns:a16="http://schemas.microsoft.com/office/drawing/2014/main" val="20010"/>
                    </a:ext>
                  </a:extLst>
                </a:gridCol>
              </a:tblGrid>
              <a:tr h="235129">
                <a:tc>
                  <a:txBody>
                    <a:bodyPr/>
                    <a:lstStyle/>
                    <a:p>
                      <a:pPr algn="ctr"/>
                      <a:endParaRPr lang="en-US" sz="1100" dirty="0"/>
                    </a:p>
                  </a:txBody>
                  <a:tcPr marL="68580" marR="68580" marT="34290" marB="34290"/>
                </a:tc>
                <a:tc>
                  <a:txBody>
                    <a:bodyPr/>
                    <a:lstStyle/>
                    <a:p>
                      <a:pPr algn="ctr"/>
                      <a:r>
                        <a:rPr lang="en-US" sz="1100" dirty="0"/>
                        <a:t>Sun</a:t>
                      </a:r>
                    </a:p>
                  </a:txBody>
                  <a:tcPr marL="68580" marR="68580" marT="34290" marB="34290"/>
                </a:tc>
                <a:tc>
                  <a:txBody>
                    <a:bodyPr/>
                    <a:lstStyle/>
                    <a:p>
                      <a:pPr algn="ctr"/>
                      <a:r>
                        <a:rPr lang="en-US" sz="1100" dirty="0"/>
                        <a:t>Mon</a:t>
                      </a:r>
                    </a:p>
                  </a:txBody>
                  <a:tcPr marL="68580" marR="68580" marT="34290" marB="34290"/>
                </a:tc>
                <a:tc>
                  <a:txBody>
                    <a:bodyPr/>
                    <a:lstStyle/>
                    <a:p>
                      <a:pPr algn="ctr"/>
                      <a:r>
                        <a:rPr lang="en-US" sz="1100" dirty="0"/>
                        <a:t>Tues</a:t>
                      </a:r>
                    </a:p>
                  </a:txBody>
                  <a:tcPr marL="68580" marR="68580" marT="34290" marB="34290"/>
                </a:tc>
                <a:tc>
                  <a:txBody>
                    <a:bodyPr/>
                    <a:lstStyle/>
                    <a:p>
                      <a:pPr algn="ctr"/>
                      <a:r>
                        <a:rPr lang="en-US" sz="1100" dirty="0"/>
                        <a:t>Wed</a:t>
                      </a:r>
                    </a:p>
                  </a:txBody>
                  <a:tcPr marL="68580" marR="68580" marT="34290" marB="34290"/>
                </a:tc>
                <a:tc>
                  <a:txBody>
                    <a:bodyPr/>
                    <a:lstStyle/>
                    <a:p>
                      <a:pPr algn="ctr"/>
                      <a:r>
                        <a:rPr lang="en-US" sz="1100" dirty="0"/>
                        <a:t>Thurs</a:t>
                      </a:r>
                    </a:p>
                  </a:txBody>
                  <a:tcPr marL="68580" marR="68580" marT="34290" marB="34290"/>
                </a:tc>
                <a:tc>
                  <a:txBody>
                    <a:bodyPr/>
                    <a:lstStyle/>
                    <a:p>
                      <a:pPr algn="ctr"/>
                      <a:r>
                        <a:rPr lang="en-US" sz="1100" dirty="0"/>
                        <a:t>Fri</a:t>
                      </a:r>
                    </a:p>
                  </a:txBody>
                  <a:tcPr marL="68580" marR="68580" marT="34290" marB="34290"/>
                </a:tc>
                <a:tc>
                  <a:txBody>
                    <a:bodyPr/>
                    <a:lstStyle/>
                    <a:p>
                      <a:pPr algn="ctr"/>
                      <a:r>
                        <a:rPr lang="en-US" sz="1100" dirty="0"/>
                        <a:t>Sat</a:t>
                      </a:r>
                    </a:p>
                  </a:txBody>
                  <a:tcPr marL="68580" marR="68580" marT="34290" marB="34290"/>
                </a:tc>
                <a:tc>
                  <a:txBody>
                    <a:bodyPr/>
                    <a:lstStyle/>
                    <a:p>
                      <a:pPr algn="ctr"/>
                      <a:r>
                        <a:rPr lang="en-US" sz="1100" dirty="0"/>
                        <a:t>Sun</a:t>
                      </a:r>
                    </a:p>
                  </a:txBody>
                  <a:tcPr marL="68580" marR="68580" marT="34290" marB="34290"/>
                </a:tc>
                <a:tc>
                  <a:txBody>
                    <a:bodyPr/>
                    <a:lstStyle/>
                    <a:p>
                      <a:pPr algn="ctr"/>
                      <a:r>
                        <a:rPr lang="en-US" sz="1100" dirty="0"/>
                        <a:t>Mon</a:t>
                      </a:r>
                    </a:p>
                  </a:txBody>
                  <a:tcPr marL="68580" marR="68580" marT="34290" marB="34290"/>
                </a:tc>
                <a:tc>
                  <a:txBody>
                    <a:bodyPr/>
                    <a:lstStyle/>
                    <a:p>
                      <a:pPr algn="ctr"/>
                      <a:r>
                        <a:rPr lang="en-US" sz="1100" dirty="0"/>
                        <a:t>Tues</a:t>
                      </a:r>
                    </a:p>
                  </a:txBody>
                  <a:tcPr marL="68580" marR="68580" marT="34290" marB="34290"/>
                </a:tc>
                <a:extLst>
                  <a:ext uri="{0D108BD9-81ED-4DB2-BD59-A6C34878D82A}">
                    <a16:rowId xmlns:a16="http://schemas.microsoft.com/office/drawing/2014/main" val="10000"/>
                  </a:ext>
                </a:extLst>
              </a:tr>
              <a:tr h="546106">
                <a:tc>
                  <a:txBody>
                    <a:bodyPr/>
                    <a:lstStyle/>
                    <a:p>
                      <a:pPr algn="ctr"/>
                      <a:endParaRPr lang="en-US" sz="1100" dirty="0"/>
                    </a:p>
                  </a:txBody>
                  <a:tcPr marL="68580" marR="68580" marT="34290" marB="34290"/>
                </a:tc>
                <a:tc>
                  <a:txBody>
                    <a:bodyPr/>
                    <a:lstStyle/>
                    <a:p>
                      <a:r>
                        <a:rPr lang="en-US" sz="1200" dirty="0"/>
                        <a:t>POLS</a:t>
                      </a:r>
                    </a:p>
                    <a:p>
                      <a:r>
                        <a:rPr lang="en-US" sz="1200" dirty="0"/>
                        <a:t>Day 1</a:t>
                      </a:r>
                    </a:p>
                  </a:txBody>
                  <a:tcPr marL="68580" marR="68580" marT="34290" marB="34290"/>
                </a:tc>
                <a:tc>
                  <a:txBody>
                    <a:bodyPr/>
                    <a:lstStyle/>
                    <a:p>
                      <a:r>
                        <a:rPr lang="en-US" sz="1200" dirty="0"/>
                        <a:t>POLS</a:t>
                      </a:r>
                    </a:p>
                    <a:p>
                      <a:r>
                        <a:rPr lang="en-US" sz="1200" dirty="0"/>
                        <a:t>Day</a:t>
                      </a:r>
                      <a:r>
                        <a:rPr lang="en-US" sz="1200" baseline="0" dirty="0"/>
                        <a:t> 2</a:t>
                      </a:r>
                      <a:endParaRPr lang="en-US" sz="1200" dirty="0"/>
                    </a:p>
                  </a:txBody>
                  <a:tcPr marL="68580" marR="68580" marT="34290" marB="34290"/>
                </a:tc>
                <a:tc>
                  <a:txBody>
                    <a:bodyPr/>
                    <a:lstStyle/>
                    <a:p>
                      <a:r>
                        <a:rPr lang="en-US" sz="1200" dirty="0"/>
                        <a:t>POLS</a:t>
                      </a:r>
                    </a:p>
                    <a:p>
                      <a:r>
                        <a:rPr lang="en-US" sz="1200" dirty="0"/>
                        <a:t>Day 3</a:t>
                      </a:r>
                    </a:p>
                  </a:txBody>
                  <a:tcPr marL="68580" marR="68580" marT="34290" marB="34290"/>
                </a:tc>
                <a:tc>
                  <a:txBody>
                    <a:bodyPr/>
                    <a:lstStyle/>
                    <a:p>
                      <a:r>
                        <a:rPr lang="en-US" sz="1200" dirty="0"/>
                        <a:t>POLS Day 4</a:t>
                      </a:r>
                    </a:p>
                  </a:txBody>
                  <a:tcPr marL="68580" marR="68580" marT="34290" marB="34290"/>
                </a:tc>
                <a:tc>
                  <a:txBody>
                    <a:bodyPr/>
                    <a:lstStyle/>
                    <a:p>
                      <a:r>
                        <a:rPr lang="en-US" sz="1200" dirty="0"/>
                        <a:t>POLS</a:t>
                      </a:r>
                    </a:p>
                    <a:p>
                      <a:r>
                        <a:rPr lang="en-US" sz="1200" dirty="0"/>
                        <a:t>Day 5</a:t>
                      </a:r>
                    </a:p>
                  </a:txBody>
                  <a:tcPr marL="68580" marR="68580" marT="34290" marB="34290"/>
                </a:tc>
                <a:tc>
                  <a:txBody>
                    <a:bodyPr/>
                    <a:lstStyle/>
                    <a:p>
                      <a:r>
                        <a:rPr lang="en-US" sz="1200" b="1" dirty="0">
                          <a:solidFill>
                            <a:srgbClr val="FF0000"/>
                          </a:solidFill>
                        </a:rPr>
                        <a:t>POLS </a:t>
                      </a:r>
                    </a:p>
                    <a:p>
                      <a:r>
                        <a:rPr lang="en-US" sz="1200" b="1" dirty="0">
                          <a:solidFill>
                            <a:srgbClr val="FF0000"/>
                          </a:solidFill>
                        </a:rPr>
                        <a:t>Exam</a:t>
                      </a:r>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10001"/>
                  </a:ext>
                </a:extLst>
              </a:tr>
            </a:tbl>
          </a:graphicData>
        </a:graphic>
      </p:graphicFrame>
      <p:sp>
        <p:nvSpPr>
          <p:cNvPr id="7" name="Content Placeholder 6"/>
          <p:cNvSpPr>
            <a:spLocks noGrp="1"/>
          </p:cNvSpPr>
          <p:nvPr>
            <p:ph idx="1"/>
          </p:nvPr>
        </p:nvSpPr>
        <p:spPr>
          <a:xfrm>
            <a:off x="180107" y="1803933"/>
            <a:ext cx="902966" cy="4448515"/>
          </a:xfrm>
        </p:spPr>
        <p:txBody>
          <a:bodyPr>
            <a:noAutofit/>
          </a:bodyPr>
          <a:lstStyle/>
          <a:p>
            <a:pPr marL="0" indent="0">
              <a:buNone/>
            </a:pPr>
            <a:r>
              <a:rPr lang="en-US" sz="2000" b="1" dirty="0"/>
              <a:t>One Test</a:t>
            </a:r>
          </a:p>
          <a:p>
            <a:pPr marL="0" indent="0">
              <a:buNone/>
            </a:pPr>
            <a:endParaRPr lang="en-US" sz="2000" b="1" dirty="0"/>
          </a:p>
          <a:p>
            <a:pPr marL="0" indent="0">
              <a:buNone/>
            </a:pPr>
            <a:r>
              <a:rPr lang="en-US" sz="2000" b="1" dirty="0"/>
              <a:t>Two Tests</a:t>
            </a:r>
          </a:p>
          <a:p>
            <a:pPr marL="0" indent="0">
              <a:buNone/>
            </a:pPr>
            <a:endParaRPr lang="en-US" sz="2000" b="1" dirty="0"/>
          </a:p>
          <a:p>
            <a:pPr marL="0" indent="0">
              <a:buNone/>
            </a:pPr>
            <a:endParaRPr lang="en-US" sz="2000" b="1" dirty="0"/>
          </a:p>
          <a:p>
            <a:pPr marL="0" indent="0">
              <a:buNone/>
            </a:pPr>
            <a:r>
              <a:rPr lang="en-US" sz="2000" b="1" dirty="0"/>
              <a:t>Three Tests, Four</a:t>
            </a:r>
          </a:p>
        </p:txBody>
      </p:sp>
      <p:sp>
        <p:nvSpPr>
          <p:cNvPr id="3" name="TextBox 2"/>
          <p:cNvSpPr txBox="1"/>
          <p:nvPr/>
        </p:nvSpPr>
        <p:spPr>
          <a:xfrm>
            <a:off x="665018" y="785183"/>
            <a:ext cx="7721600" cy="553998"/>
          </a:xfrm>
          <a:prstGeom prst="rect">
            <a:avLst/>
          </a:prstGeom>
          <a:noFill/>
        </p:spPr>
        <p:txBody>
          <a:bodyPr wrap="square" rtlCol="0">
            <a:spAutoFit/>
          </a:bodyPr>
          <a:lstStyle/>
          <a:p>
            <a:r>
              <a:rPr lang="en-US" sz="3000" b="1" dirty="0"/>
              <a:t>Multiple Exams at Once </a:t>
            </a:r>
          </a:p>
        </p:txBody>
      </p:sp>
    </p:spTree>
    <p:extLst>
      <p:ext uri="{BB962C8B-B14F-4D97-AF65-F5344CB8AC3E}">
        <p14:creationId xmlns:p14="http://schemas.microsoft.com/office/powerpoint/2010/main" val="23813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Test Anxiety</a:t>
            </a:r>
          </a:p>
        </p:txBody>
      </p:sp>
      <p:sp>
        <p:nvSpPr>
          <p:cNvPr id="3" name="Content Placeholder 2"/>
          <p:cNvSpPr>
            <a:spLocks noGrp="1"/>
          </p:cNvSpPr>
          <p:nvPr>
            <p:ph idx="1"/>
          </p:nvPr>
        </p:nvSpPr>
        <p:spPr>
          <a:xfrm>
            <a:off x="614034" y="2222287"/>
            <a:ext cx="7915931" cy="4443208"/>
          </a:xfrm>
        </p:spPr>
        <p:txBody>
          <a:bodyPr>
            <a:normAutofit/>
          </a:bodyPr>
          <a:lstStyle/>
          <a:p>
            <a:pPr marL="0" indent="0">
              <a:buNone/>
            </a:pPr>
            <a:r>
              <a:rPr lang="en-US" b="1" u="sng" dirty="0"/>
              <a:t>Before the exam:</a:t>
            </a:r>
          </a:p>
          <a:p>
            <a:r>
              <a:rPr lang="en-US" dirty="0"/>
              <a:t>Establish a good study routine throughout the semester, so you don’t have to pack all your learning into the days before an exam.</a:t>
            </a:r>
          </a:p>
          <a:p>
            <a:r>
              <a:rPr lang="en-US" dirty="0"/>
              <a:t>Know the logistical info on exam day. What do you need to bring? Where do you go? What time?</a:t>
            </a:r>
          </a:p>
          <a:p>
            <a:r>
              <a:rPr lang="en-US" dirty="0"/>
              <a:t>Get plenty of sleep the night before, eat well, and give yourself plenty of time so you don’t have to rush. Avoid outside stress.</a:t>
            </a:r>
          </a:p>
          <a:p>
            <a:r>
              <a:rPr lang="en-US" dirty="0"/>
              <a:t>Avoid others who are anxious.</a:t>
            </a:r>
          </a:p>
          <a:p>
            <a:pPr marL="0" indent="0">
              <a:buNone/>
            </a:pPr>
            <a:r>
              <a:rPr lang="en-US" b="1" u="sng" dirty="0"/>
              <a:t>During the exam:</a:t>
            </a:r>
          </a:p>
          <a:p>
            <a:r>
              <a:rPr lang="en-US" dirty="0"/>
              <a:t>Survey the test before you try to answer any questions.</a:t>
            </a:r>
          </a:p>
          <a:p>
            <a:r>
              <a:rPr lang="en-US" dirty="0"/>
              <a:t>Remind yourself to relax and use relaxation strategies.</a:t>
            </a:r>
          </a:p>
          <a:p>
            <a:r>
              <a:rPr lang="en-US" dirty="0"/>
              <a:t>Avoid doubt by answering questions you know first. Don’t linger too long on questions you don’t know </a:t>
            </a:r>
          </a:p>
          <a:p>
            <a:r>
              <a:rPr lang="en-US" dirty="0"/>
              <a:t>Focus on your test; don’t worry about what others are doing</a:t>
            </a:r>
          </a:p>
          <a:p>
            <a:endParaRPr lang="en-US" dirty="0"/>
          </a:p>
        </p:txBody>
      </p:sp>
    </p:spTree>
    <p:extLst>
      <p:ext uri="{BB962C8B-B14F-4D97-AF65-F5344CB8AC3E}">
        <p14:creationId xmlns:p14="http://schemas.microsoft.com/office/powerpoint/2010/main" val="91129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Exam</a:t>
            </a:r>
          </a:p>
        </p:txBody>
      </p:sp>
      <p:sp>
        <p:nvSpPr>
          <p:cNvPr id="3" name="Content Placeholder 2"/>
          <p:cNvSpPr>
            <a:spLocks noGrp="1"/>
          </p:cNvSpPr>
          <p:nvPr>
            <p:ph idx="1"/>
          </p:nvPr>
        </p:nvSpPr>
        <p:spPr>
          <a:xfrm>
            <a:off x="614034" y="2222287"/>
            <a:ext cx="7915931" cy="4132331"/>
          </a:xfrm>
        </p:spPr>
        <p:txBody>
          <a:bodyPr>
            <a:normAutofit/>
          </a:bodyPr>
          <a:lstStyle/>
          <a:p>
            <a:r>
              <a:rPr lang="en-US" sz="2000" dirty="0"/>
              <a:t>Engage in a Post-Test Analysis.</a:t>
            </a:r>
          </a:p>
          <a:p>
            <a:r>
              <a:rPr lang="en-US" sz="2000" dirty="0"/>
              <a:t>Figure out what active strategies of learning worked and those that did not.</a:t>
            </a:r>
          </a:p>
          <a:p>
            <a:r>
              <a:rPr lang="en-US" sz="2000" dirty="0"/>
              <a:t>You must have access to your exam to perform a meaningful Post-Test Analysis.  </a:t>
            </a:r>
          </a:p>
          <a:p>
            <a:endParaRPr lang="en-US" sz="1100" dirty="0"/>
          </a:p>
          <a:p>
            <a:pPr marL="0" indent="0">
              <a:buNone/>
            </a:pPr>
            <a:r>
              <a:rPr lang="en-US" sz="2000" i="1" dirty="0"/>
              <a:t>    </a:t>
            </a:r>
            <a:r>
              <a:rPr lang="en-US" sz="1800" i="1" dirty="0"/>
              <a:t>	(Note: If you do not get the exam back, then go to office hours to 	review the questions.  Even if your exam is returned to you, 	it is still 	wise to go to office hours to discuss the exam with your 	professor.) </a:t>
            </a:r>
          </a:p>
        </p:txBody>
      </p:sp>
    </p:spTree>
    <p:extLst>
      <p:ext uri="{BB962C8B-B14F-4D97-AF65-F5344CB8AC3E}">
        <p14:creationId xmlns:p14="http://schemas.microsoft.com/office/powerpoint/2010/main" val="137095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Post-Test Analysis</a:t>
            </a:r>
          </a:p>
        </p:txBody>
      </p:sp>
      <p:sp>
        <p:nvSpPr>
          <p:cNvPr id="3" name="Content Placeholder 2"/>
          <p:cNvSpPr>
            <a:spLocks noGrp="1"/>
          </p:cNvSpPr>
          <p:nvPr>
            <p:ph idx="1"/>
          </p:nvPr>
        </p:nvSpPr>
        <p:spPr>
          <a:xfrm>
            <a:off x="614034" y="2222287"/>
            <a:ext cx="7915931" cy="4270877"/>
          </a:xfrm>
        </p:spPr>
        <p:txBody>
          <a:bodyPr>
            <a:normAutofit/>
          </a:bodyPr>
          <a:lstStyle/>
          <a:p>
            <a:pPr marL="0" indent="0">
              <a:buNone/>
            </a:pPr>
            <a:r>
              <a:rPr lang="en-US" sz="2000" u="sng" dirty="0"/>
              <a:t>Some questions to ask yourself </a:t>
            </a:r>
            <a:r>
              <a:rPr lang="en-US" sz="2000" i="1" u="sng" dirty="0">
                <a:solidFill>
                  <a:schemeClr val="accent1">
                    <a:lumMod val="60000"/>
                    <a:lumOff val="40000"/>
                  </a:schemeClr>
                </a:solidFill>
              </a:rPr>
              <a:t>(and possibly the professor)</a:t>
            </a:r>
          </a:p>
          <a:p>
            <a:pPr marL="0" indent="0">
              <a:buNone/>
            </a:pPr>
            <a:endParaRPr lang="en-US" sz="2000" i="1" u="sng" dirty="0">
              <a:solidFill>
                <a:schemeClr val="accent1">
                  <a:lumMod val="60000"/>
                  <a:lumOff val="40000"/>
                </a:schemeClr>
              </a:solidFill>
            </a:endParaRPr>
          </a:p>
          <a:p>
            <a:r>
              <a:rPr lang="en-US" sz="2000" dirty="0"/>
              <a:t>Where did the questions come from… Book?  Lecture?</a:t>
            </a:r>
          </a:p>
          <a:p>
            <a:r>
              <a:rPr lang="en-US" sz="2000" dirty="0"/>
              <a:t>Did I spend enough time studying?   When did I start?   Did I CRAM or spread it out?</a:t>
            </a:r>
          </a:p>
          <a:p>
            <a:r>
              <a:rPr lang="en-US" sz="2000" dirty="0"/>
              <a:t>What types of questions did I miss?  Is there a pattern to it?</a:t>
            </a:r>
          </a:p>
          <a:p>
            <a:r>
              <a:rPr lang="en-US" sz="2000" dirty="0"/>
              <a:t>Did I make careless errors… Marked the wrong bubble?  Misread the question?</a:t>
            </a:r>
          </a:p>
          <a:p>
            <a:r>
              <a:rPr lang="en-US" sz="2000" dirty="0"/>
              <a:t>How can I change my approach  </a:t>
            </a:r>
            <a:r>
              <a:rPr lang="en-US" sz="2000" i="1" dirty="0">
                <a:solidFill>
                  <a:schemeClr val="accent1">
                    <a:lumMod val="60000"/>
                    <a:lumOff val="40000"/>
                  </a:schemeClr>
                </a:solidFill>
              </a:rPr>
              <a:t>(i.e. learning strategies)   </a:t>
            </a:r>
            <a:r>
              <a:rPr lang="en-US" sz="2000" dirty="0"/>
              <a:t>to the material in order to do better next time?</a:t>
            </a:r>
          </a:p>
          <a:p>
            <a:endParaRPr lang="en-US" dirty="0"/>
          </a:p>
        </p:txBody>
      </p:sp>
    </p:spTree>
    <p:extLst>
      <p:ext uri="{BB962C8B-B14F-4D97-AF65-F5344CB8AC3E}">
        <p14:creationId xmlns:p14="http://schemas.microsoft.com/office/powerpoint/2010/main" val="135982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Post-Test Analysis</a:t>
            </a:r>
          </a:p>
        </p:txBody>
      </p:sp>
      <p:sp>
        <p:nvSpPr>
          <p:cNvPr id="3" name="Content Placeholder 2"/>
          <p:cNvSpPr>
            <a:spLocks noGrp="1"/>
          </p:cNvSpPr>
          <p:nvPr>
            <p:ph idx="1"/>
          </p:nvPr>
        </p:nvSpPr>
        <p:spPr>
          <a:xfrm>
            <a:off x="614034" y="2222287"/>
            <a:ext cx="7915931" cy="4206222"/>
          </a:xfrm>
        </p:spPr>
        <p:txBody>
          <a:bodyPr/>
          <a:lstStyle/>
          <a:p>
            <a:r>
              <a:rPr lang="en-US" sz="2000" dirty="0"/>
              <a:t>Each exam should be considered a learning opportunity for you to determine what adjustments need to be made for future Exam Preparation.</a:t>
            </a:r>
          </a:p>
          <a:p>
            <a:endParaRPr lang="en-US" sz="2000" dirty="0"/>
          </a:p>
          <a:p>
            <a:r>
              <a:rPr lang="en-US" sz="2000" dirty="0"/>
              <a:t>The underlying concepts of Post-Test Analysis can easily be applied to papers, projects, and presentations.  Incorporate feedback provided to know what changes to make in the future.  </a:t>
            </a:r>
          </a:p>
          <a:p>
            <a:endParaRPr lang="en-US" sz="1200" dirty="0"/>
          </a:p>
          <a:p>
            <a:pPr marL="0" indent="0">
              <a:buNone/>
            </a:pPr>
            <a:r>
              <a:rPr lang="en-US" i="1" dirty="0"/>
              <a:t>	</a:t>
            </a:r>
            <a:r>
              <a:rPr lang="en-US" sz="1800" i="1" dirty="0"/>
              <a:t>(Again… If no feedback is spontaneously provided, go to office 	hours to talk to your professor about the assignment and any 	recommendations for the future.)</a:t>
            </a:r>
            <a:endParaRPr lang="en-US" sz="1800" dirty="0"/>
          </a:p>
        </p:txBody>
      </p:sp>
    </p:spTree>
    <p:extLst>
      <p:ext uri="{BB962C8B-B14F-4D97-AF65-F5344CB8AC3E}">
        <p14:creationId xmlns:p14="http://schemas.microsoft.com/office/powerpoint/2010/main" val="402727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Information Processing</a:t>
            </a:r>
          </a:p>
          <a:p>
            <a:r>
              <a:rPr lang="en-US" dirty="0"/>
              <a:t>Why Cramming Doesn’t Work</a:t>
            </a:r>
          </a:p>
          <a:p>
            <a:r>
              <a:rPr lang="en-US" dirty="0"/>
              <a:t>A Better Approach to Learning</a:t>
            </a:r>
          </a:p>
          <a:p>
            <a:r>
              <a:rPr lang="en-US" dirty="0"/>
              <a:t>Exam-Prep Strategies</a:t>
            </a:r>
          </a:p>
          <a:p>
            <a:r>
              <a:rPr lang="en-US" dirty="0"/>
              <a:t>5-Day Study Plan</a:t>
            </a:r>
          </a:p>
          <a:p>
            <a:r>
              <a:rPr lang="en-US" dirty="0"/>
              <a:t>Studying for More Than One Exam at a Time</a:t>
            </a:r>
          </a:p>
          <a:p>
            <a:r>
              <a:rPr lang="en-US" dirty="0"/>
              <a:t>Post-Test Analysis</a:t>
            </a:r>
          </a:p>
          <a:p>
            <a:pPr marL="0" indent="0">
              <a:buNone/>
            </a:pPr>
            <a:endParaRPr lang="en-US" dirty="0"/>
          </a:p>
          <a:p>
            <a:endParaRPr lang="en-US" dirty="0"/>
          </a:p>
        </p:txBody>
      </p:sp>
    </p:spTree>
    <p:extLst>
      <p:ext uri="{BB962C8B-B14F-4D97-AF65-F5344CB8AC3E}">
        <p14:creationId xmlns:p14="http://schemas.microsoft.com/office/powerpoint/2010/main" val="319176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Our Brains Process Information</a:t>
            </a:r>
          </a:p>
        </p:txBody>
      </p:sp>
      <p:sp>
        <p:nvSpPr>
          <p:cNvPr id="5" name="TextBox 4"/>
          <p:cNvSpPr txBox="1"/>
          <p:nvPr/>
        </p:nvSpPr>
        <p:spPr>
          <a:xfrm>
            <a:off x="1557759" y="3388257"/>
            <a:ext cx="950259" cy="1938992"/>
          </a:xfrm>
          <a:prstGeom prst="rect">
            <a:avLst/>
          </a:prstGeom>
          <a:noFill/>
        </p:spPr>
        <p:txBody>
          <a:bodyPr wrap="square" rtlCol="0">
            <a:spAutoFit/>
          </a:bodyPr>
          <a:lstStyle/>
          <a:p>
            <a:r>
              <a:rPr lang="en-US" sz="2400" i="1" dirty="0">
                <a:solidFill>
                  <a:srgbClr val="FFFF00"/>
                </a:solidFill>
                <a:latin typeface="Brush Script MT" panose="03060802040406070304" pitchFamily="66" charset="0"/>
              </a:rPr>
              <a:t>See</a:t>
            </a:r>
          </a:p>
          <a:p>
            <a:r>
              <a:rPr lang="en-US" sz="2400" i="1" dirty="0">
                <a:solidFill>
                  <a:srgbClr val="FFFF00"/>
                </a:solidFill>
                <a:latin typeface="Brush Script MT" panose="03060802040406070304" pitchFamily="66" charset="0"/>
              </a:rPr>
              <a:t>Taste</a:t>
            </a:r>
          </a:p>
          <a:p>
            <a:r>
              <a:rPr lang="en-US" sz="2400" i="1" dirty="0">
                <a:solidFill>
                  <a:srgbClr val="FFFF00"/>
                </a:solidFill>
                <a:latin typeface="Brush Script MT" panose="03060802040406070304" pitchFamily="66" charset="0"/>
              </a:rPr>
              <a:t>Hear</a:t>
            </a:r>
          </a:p>
          <a:p>
            <a:r>
              <a:rPr lang="en-US" sz="2400" i="1" dirty="0">
                <a:solidFill>
                  <a:srgbClr val="FFFF00"/>
                </a:solidFill>
                <a:latin typeface="Brush Script MT" panose="03060802040406070304" pitchFamily="66" charset="0"/>
              </a:rPr>
              <a:t>Touch</a:t>
            </a:r>
          </a:p>
          <a:p>
            <a:r>
              <a:rPr lang="en-US" sz="2400" i="1" dirty="0">
                <a:solidFill>
                  <a:srgbClr val="FFFF00"/>
                </a:solidFill>
                <a:latin typeface="Brush Script MT" panose="03060802040406070304" pitchFamily="66" charset="0"/>
              </a:rPr>
              <a:t>Smell</a:t>
            </a:r>
          </a:p>
        </p:txBody>
      </p:sp>
      <p:pic>
        <p:nvPicPr>
          <p:cNvPr id="12" name="Content Placeholder 11">
            <a:extLst>
              <a:ext uri="{FF2B5EF4-FFF2-40B4-BE49-F238E27FC236}">
                <a16:creationId xmlns:a16="http://schemas.microsoft.com/office/drawing/2014/main" id="{DA77E312-AFF1-3542-82D3-E7AABF098C00}"/>
              </a:ext>
            </a:extLst>
          </p:cNvPr>
          <p:cNvPicPr>
            <a:picLocks noGrp="1" noChangeAspect="1"/>
          </p:cNvPicPr>
          <p:nvPr>
            <p:ph idx="1"/>
          </p:nvPr>
        </p:nvPicPr>
        <p:blipFill>
          <a:blip r:embed="rId2"/>
          <a:stretch>
            <a:fillRect/>
          </a:stretch>
        </p:blipFill>
        <p:spPr>
          <a:xfrm>
            <a:off x="2767222" y="2150319"/>
            <a:ext cx="5916450" cy="4414868"/>
          </a:xfrm>
        </p:spPr>
      </p:pic>
    </p:spTree>
    <p:extLst>
      <p:ext uri="{BB962C8B-B14F-4D97-AF65-F5344CB8AC3E}">
        <p14:creationId xmlns:p14="http://schemas.microsoft.com/office/powerpoint/2010/main" val="48025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2" y="447188"/>
            <a:ext cx="8277726" cy="970450"/>
          </a:xfrm>
        </p:spPr>
        <p:txBody>
          <a:bodyPr/>
          <a:lstStyle/>
          <a:p>
            <a:r>
              <a:rPr lang="en-US" sz="2800" dirty="0"/>
              <a:t>Follow a Consistent Approach to Learning</a:t>
            </a:r>
          </a:p>
        </p:txBody>
      </p:sp>
      <p:pic>
        <p:nvPicPr>
          <p:cNvPr id="5" name="Content Placeholder 4"/>
          <p:cNvPicPr>
            <a:picLocks noGrp="1" noChangeAspect="1"/>
          </p:cNvPicPr>
          <p:nvPr>
            <p:ph idx="1"/>
          </p:nvPr>
        </p:nvPicPr>
        <p:blipFill>
          <a:blip r:embed="rId2"/>
          <a:stretch>
            <a:fillRect/>
          </a:stretch>
        </p:blipFill>
        <p:spPr>
          <a:xfrm>
            <a:off x="4813384" y="2599724"/>
            <a:ext cx="3830749" cy="3349808"/>
          </a:xfrm>
          <a:prstGeom prst="rect">
            <a:avLst/>
          </a:prstGeom>
        </p:spPr>
      </p:pic>
      <p:sp>
        <p:nvSpPr>
          <p:cNvPr id="7" name="TextBox 6"/>
          <p:cNvSpPr txBox="1"/>
          <p:nvPr/>
        </p:nvSpPr>
        <p:spPr>
          <a:xfrm>
            <a:off x="469232" y="3019926"/>
            <a:ext cx="3874168" cy="2509405"/>
          </a:xfrm>
          <a:prstGeom prst="rect">
            <a:avLst/>
          </a:prstGeom>
          <a:noFill/>
        </p:spPr>
        <p:txBody>
          <a:bodyPr wrap="square" rtlCol="0">
            <a:spAutoFit/>
          </a:bodyPr>
          <a:lstStyle/>
          <a:p>
            <a:pPr lvl="0" defTabSz="342900">
              <a:spcBef>
                <a:spcPct val="20000"/>
              </a:spcBef>
              <a:spcAft>
                <a:spcPts val="450"/>
              </a:spcAft>
              <a:buClr>
                <a:srgbClr val="8DB6D1"/>
              </a:buClr>
            </a:pPr>
            <a:r>
              <a:rPr lang="en-US" dirty="0">
                <a:solidFill>
                  <a:srgbClr val="FFFFFF"/>
                </a:solidFill>
              </a:rPr>
              <a:t>Learning is a process. Adopt the process and avoid cramming!</a:t>
            </a:r>
          </a:p>
          <a:p>
            <a:pPr marL="257175" lvl="0" indent="-257175" defTabSz="342900">
              <a:spcBef>
                <a:spcPct val="20000"/>
              </a:spcBef>
              <a:spcAft>
                <a:spcPts val="450"/>
              </a:spcAft>
              <a:buClr>
                <a:srgbClr val="8DB6D1"/>
              </a:buClr>
              <a:buFont typeface="Wingdings" charset="2"/>
              <a:buChar char="ü"/>
            </a:pPr>
            <a:r>
              <a:rPr lang="en-US" dirty="0"/>
              <a:t>Prepare before class</a:t>
            </a:r>
          </a:p>
          <a:p>
            <a:pPr marL="257175" lvl="0" indent="-257175" defTabSz="342900">
              <a:spcBef>
                <a:spcPct val="20000"/>
              </a:spcBef>
              <a:spcAft>
                <a:spcPts val="450"/>
              </a:spcAft>
              <a:buClr>
                <a:srgbClr val="8DB6D1"/>
              </a:buClr>
              <a:buFont typeface="Wingdings" charset="2"/>
              <a:buChar char="ü"/>
            </a:pPr>
            <a:r>
              <a:rPr lang="en-US" dirty="0"/>
              <a:t>Focus in class</a:t>
            </a:r>
          </a:p>
          <a:p>
            <a:pPr marL="257175" lvl="0" indent="-257175" defTabSz="342900">
              <a:spcBef>
                <a:spcPct val="20000"/>
              </a:spcBef>
              <a:spcAft>
                <a:spcPts val="450"/>
              </a:spcAft>
              <a:buClr>
                <a:srgbClr val="8DB6D1"/>
              </a:buClr>
              <a:buFont typeface="Wingdings" charset="2"/>
              <a:buChar char="ü"/>
            </a:pPr>
            <a:r>
              <a:rPr lang="en-US" dirty="0"/>
              <a:t>Take good notes</a:t>
            </a:r>
          </a:p>
          <a:p>
            <a:pPr marL="257175" lvl="0" indent="-257175" defTabSz="342900">
              <a:spcBef>
                <a:spcPct val="20000"/>
              </a:spcBef>
              <a:spcAft>
                <a:spcPts val="450"/>
              </a:spcAft>
              <a:buClr>
                <a:srgbClr val="8DB6D1"/>
              </a:buClr>
              <a:buFont typeface="Wingdings" charset="2"/>
              <a:buChar char="ü"/>
            </a:pPr>
            <a:r>
              <a:rPr lang="en-US" dirty="0"/>
              <a:t>Review/Practice/Study after class</a:t>
            </a:r>
          </a:p>
        </p:txBody>
      </p:sp>
    </p:spTree>
    <p:extLst>
      <p:ext uri="{BB962C8B-B14F-4D97-AF65-F5344CB8AC3E}">
        <p14:creationId xmlns:p14="http://schemas.microsoft.com/office/powerpoint/2010/main" val="50435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Forgetting What You Learn</a:t>
            </a:r>
          </a:p>
        </p:txBody>
      </p:sp>
      <p:sp>
        <p:nvSpPr>
          <p:cNvPr id="3" name="Content Placeholder 2"/>
          <p:cNvSpPr>
            <a:spLocks noGrp="1"/>
          </p:cNvSpPr>
          <p:nvPr>
            <p:ph idx="1"/>
          </p:nvPr>
        </p:nvSpPr>
        <p:spPr>
          <a:xfrm>
            <a:off x="614035" y="2222287"/>
            <a:ext cx="3440607" cy="2915197"/>
          </a:xfrm>
        </p:spPr>
        <p:txBody>
          <a:bodyPr/>
          <a:lstStyle/>
          <a:p>
            <a:r>
              <a:rPr lang="en-US" dirty="0"/>
              <a:t>Preview before class</a:t>
            </a:r>
          </a:p>
          <a:p>
            <a:r>
              <a:rPr lang="en-US" dirty="0"/>
              <a:t>Review after</a:t>
            </a:r>
          </a:p>
          <a:p>
            <a:endParaRPr lang="en-US" dirty="0"/>
          </a:p>
          <a:p>
            <a:pPr marL="0" indent="0">
              <a:buNone/>
            </a:pPr>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96253" y="4023561"/>
            <a:ext cx="4277317" cy="2545681"/>
          </a:xfrm>
          <a:prstGeom prst="rect">
            <a:avLst/>
          </a:prstGeom>
        </p:spPr>
      </p:pic>
      <p:pic>
        <p:nvPicPr>
          <p:cNvPr id="7" name="Picture 6"/>
          <p:cNvPicPr>
            <a:picLocks noChangeAspect="1"/>
          </p:cNvPicPr>
          <p:nvPr/>
        </p:nvPicPr>
        <p:blipFill>
          <a:blip r:embed="rId3"/>
          <a:stretch>
            <a:fillRect/>
          </a:stretch>
        </p:blipFill>
        <p:spPr>
          <a:xfrm>
            <a:off x="4487778" y="2823866"/>
            <a:ext cx="4535905" cy="2692365"/>
          </a:xfrm>
          <a:prstGeom prst="rect">
            <a:avLst/>
          </a:prstGeom>
        </p:spPr>
      </p:pic>
    </p:spTree>
    <p:extLst>
      <p:ext uri="{BB962C8B-B14F-4D97-AF65-F5344CB8AC3E}">
        <p14:creationId xmlns:p14="http://schemas.microsoft.com/office/powerpoint/2010/main" val="67958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Actively</a:t>
            </a:r>
          </a:p>
        </p:txBody>
      </p:sp>
      <p:sp>
        <p:nvSpPr>
          <p:cNvPr id="3" name="Content Placeholder 2"/>
          <p:cNvSpPr>
            <a:spLocks noGrp="1"/>
          </p:cNvSpPr>
          <p:nvPr>
            <p:ph idx="1"/>
          </p:nvPr>
        </p:nvSpPr>
        <p:spPr/>
        <p:txBody>
          <a:bodyPr/>
          <a:lstStyle/>
          <a:p>
            <a:pPr marL="0" indent="0">
              <a:buNone/>
            </a:pPr>
            <a:r>
              <a:rPr lang="en-US" dirty="0"/>
              <a:t>Reviewing helps avoid the forgetting curve, but studying should consist of more than just review</a:t>
            </a:r>
          </a:p>
          <a:p>
            <a:r>
              <a:rPr lang="en-US" dirty="0"/>
              <a:t>Look at the course learning outcomes and study for the level of learning at which you’re expected to perform</a:t>
            </a:r>
          </a:p>
          <a:p>
            <a:r>
              <a:rPr lang="en-US" dirty="0"/>
              <a:t>Convert your notes into test prep materials that help you learn at the intended levels</a:t>
            </a:r>
          </a:p>
          <a:p>
            <a:r>
              <a:rPr lang="en-US" dirty="0"/>
              <a:t>Study with purpose each study session</a:t>
            </a:r>
          </a:p>
        </p:txBody>
      </p:sp>
    </p:spTree>
    <p:extLst>
      <p:ext uri="{BB962C8B-B14F-4D97-AF65-F5344CB8AC3E}">
        <p14:creationId xmlns:p14="http://schemas.microsoft.com/office/powerpoint/2010/main" val="365145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Learning/Test Prep Materials</a:t>
            </a:r>
          </a:p>
        </p:txBody>
      </p:sp>
      <p:sp>
        <p:nvSpPr>
          <p:cNvPr id="3" name="Content Placeholder 2"/>
          <p:cNvSpPr>
            <a:spLocks noGrp="1"/>
          </p:cNvSpPr>
          <p:nvPr>
            <p:ph sz="half" idx="1"/>
          </p:nvPr>
        </p:nvSpPr>
        <p:spPr/>
        <p:txBody>
          <a:bodyPr/>
          <a:lstStyle/>
          <a:p>
            <a:pPr>
              <a:buFont typeface="Wingdings" panose="05000000000000000000" pitchFamily="2" charset="2"/>
              <a:buChar char="Ø"/>
              <a:defRPr/>
            </a:pPr>
            <a:r>
              <a:rPr lang="en-US" sz="1400" dirty="0"/>
              <a:t>Develop study sheets</a:t>
            </a:r>
          </a:p>
          <a:p>
            <a:pPr>
              <a:buFont typeface="Wingdings" panose="05000000000000000000" pitchFamily="2" charset="2"/>
              <a:buChar char="Ø"/>
              <a:defRPr/>
            </a:pPr>
            <a:r>
              <a:rPr lang="en-US" sz="1400" dirty="0"/>
              <a:t>Develop concept maps</a:t>
            </a:r>
          </a:p>
          <a:p>
            <a:pPr>
              <a:buFont typeface="Wingdings" panose="05000000000000000000" pitchFamily="2" charset="2"/>
              <a:buChar char="Ø"/>
              <a:defRPr/>
            </a:pPr>
            <a:r>
              <a:rPr lang="en-US" sz="1400" dirty="0"/>
              <a:t>Make flashcards (word, question, formula, problem)</a:t>
            </a:r>
          </a:p>
          <a:p>
            <a:pPr>
              <a:buFont typeface="Wingdings" panose="05000000000000000000" pitchFamily="2" charset="2"/>
              <a:buChar char="Ø"/>
              <a:defRPr/>
            </a:pPr>
            <a:r>
              <a:rPr lang="en-US" sz="1400" dirty="0"/>
              <a:t>Do study guides</a:t>
            </a:r>
          </a:p>
          <a:p>
            <a:pPr>
              <a:buFont typeface="Wingdings" panose="05000000000000000000" pitchFamily="2" charset="2"/>
              <a:buChar char="Ø"/>
              <a:defRPr/>
            </a:pPr>
            <a:r>
              <a:rPr lang="en-US" sz="1400" dirty="0"/>
              <a:t>Create a hierarchy or flowchart or Venn diagram</a:t>
            </a:r>
          </a:p>
          <a:p>
            <a:pPr>
              <a:buFont typeface="Wingdings" panose="05000000000000000000" pitchFamily="2" charset="2"/>
              <a:buChar char="Ø"/>
              <a:defRPr/>
            </a:pPr>
            <a:r>
              <a:rPr lang="en-US" sz="1400" dirty="0"/>
              <a:t>Make and define a list of 20, 30, 40 topics that would be on the exam</a:t>
            </a:r>
          </a:p>
          <a:p>
            <a:r>
              <a:rPr lang="en-US" sz="1200" dirty="0"/>
              <a:t>Do problems (w/o looking up steps)</a:t>
            </a:r>
          </a:p>
          <a:p>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Ø"/>
              <a:defRPr/>
            </a:pPr>
            <a:r>
              <a:rPr lang="en-US" sz="1400" dirty="0"/>
              <a:t>Outline</a:t>
            </a:r>
          </a:p>
          <a:p>
            <a:pPr>
              <a:buFont typeface="Wingdings" panose="05000000000000000000" pitchFamily="2" charset="2"/>
              <a:buChar char="Ø"/>
              <a:defRPr/>
            </a:pPr>
            <a:r>
              <a:rPr lang="en-US" sz="1400" dirty="0"/>
              <a:t>Summarize material</a:t>
            </a:r>
          </a:p>
          <a:p>
            <a:pPr>
              <a:buFont typeface="Wingdings" panose="05000000000000000000" pitchFamily="2" charset="2"/>
              <a:buChar char="Ø"/>
              <a:defRPr/>
            </a:pPr>
            <a:r>
              <a:rPr lang="en-US" sz="1400" dirty="0"/>
              <a:t>Chart related material</a:t>
            </a:r>
          </a:p>
          <a:p>
            <a:pPr>
              <a:buFont typeface="Wingdings" panose="05000000000000000000" pitchFamily="2" charset="2"/>
              <a:buChar char="Ø"/>
              <a:defRPr/>
            </a:pPr>
            <a:r>
              <a:rPr lang="en-US" sz="1400" dirty="0"/>
              <a:t>List steps in the process (timeline)</a:t>
            </a:r>
          </a:p>
          <a:p>
            <a:pPr>
              <a:buFont typeface="Wingdings" panose="05000000000000000000" pitchFamily="2" charset="2"/>
              <a:buChar char="Ø"/>
              <a:defRPr/>
            </a:pPr>
            <a:r>
              <a:rPr lang="en-US" sz="1400" dirty="0"/>
              <a:t>Predict/plan/write essay questions and answers</a:t>
            </a:r>
          </a:p>
          <a:p>
            <a:pPr>
              <a:buFont typeface="Wingdings" panose="05000000000000000000" pitchFamily="2" charset="2"/>
              <a:buChar char="Ø"/>
              <a:defRPr/>
            </a:pPr>
            <a:r>
              <a:rPr lang="en-US" sz="1400" dirty="0"/>
              <a:t>Answer questions at the end of the chapter</a:t>
            </a:r>
          </a:p>
          <a:p>
            <a:pPr>
              <a:buFont typeface="Wingdings" panose="05000000000000000000" pitchFamily="2" charset="2"/>
              <a:buChar char="Ø"/>
              <a:defRPr/>
            </a:pPr>
            <a:r>
              <a:rPr lang="en-US" sz="1400" dirty="0"/>
              <a:t>Prepare material for study group</a:t>
            </a:r>
          </a:p>
          <a:p>
            <a:endParaRPr lang="en-US" dirty="0"/>
          </a:p>
        </p:txBody>
      </p:sp>
    </p:spTree>
    <p:extLst>
      <p:ext uri="{BB962C8B-B14F-4D97-AF65-F5344CB8AC3E}">
        <p14:creationId xmlns:p14="http://schemas.microsoft.com/office/powerpoint/2010/main" val="64147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Study Plan</a:t>
            </a:r>
          </a:p>
        </p:txBody>
      </p:sp>
      <p:sp>
        <p:nvSpPr>
          <p:cNvPr id="3" name="Content Placeholder 2"/>
          <p:cNvSpPr>
            <a:spLocks noGrp="1"/>
          </p:cNvSpPr>
          <p:nvPr>
            <p:ph idx="1"/>
          </p:nvPr>
        </p:nvSpPr>
        <p:spPr/>
        <p:txBody>
          <a:bodyPr>
            <a:normAutofit/>
          </a:bodyPr>
          <a:lstStyle/>
          <a:p>
            <a:pPr marL="0" indent="0">
              <a:buNone/>
            </a:pPr>
            <a:r>
              <a:rPr lang="en-US" sz="1600" dirty="0"/>
              <a:t>The TAMU Academic Success Center recommends making a five-day study plan (these need not be consecutive days). </a:t>
            </a:r>
          </a:p>
          <a:p>
            <a:pPr marL="0" indent="0">
              <a:buNone/>
            </a:pPr>
            <a:r>
              <a:rPr lang="en-US" dirty="0"/>
              <a:t>      </a:t>
            </a:r>
          </a:p>
          <a:p>
            <a:r>
              <a:rPr lang="en-US" dirty="0"/>
              <a:t>Plan out your schedule and amount of time to study (days and hours)</a:t>
            </a:r>
          </a:p>
          <a:p>
            <a:r>
              <a:rPr lang="en-US" dirty="0"/>
              <a:t>Divide material covered on the exam into four segments</a:t>
            </a:r>
          </a:p>
          <a:p>
            <a:r>
              <a:rPr lang="en-US" dirty="0"/>
              <a:t>Start with the oldest information first</a:t>
            </a:r>
          </a:p>
          <a:p>
            <a:r>
              <a:rPr lang="en-US" dirty="0"/>
              <a:t>Proceed by systematically studying and reviewing</a:t>
            </a:r>
          </a:p>
          <a:p>
            <a:r>
              <a:rPr lang="en-US" dirty="0"/>
              <a:t>Employ Specific Make/Use strategies </a:t>
            </a:r>
          </a:p>
          <a:p>
            <a:r>
              <a:rPr lang="en-US" dirty="0"/>
              <a:t>Self-test</a:t>
            </a:r>
          </a:p>
          <a:p>
            <a:pPr marL="0" indent="0">
              <a:buNone/>
            </a:pPr>
            <a:endParaRPr lang="en-US" dirty="0"/>
          </a:p>
        </p:txBody>
      </p:sp>
    </p:spTree>
    <p:extLst>
      <p:ext uri="{BB962C8B-B14F-4D97-AF65-F5344CB8AC3E}">
        <p14:creationId xmlns:p14="http://schemas.microsoft.com/office/powerpoint/2010/main" val="70702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5-Day Study Plan</a:t>
            </a:r>
          </a:p>
        </p:txBody>
      </p:sp>
      <p:sp>
        <p:nvSpPr>
          <p:cNvPr id="3" name="Content Placeholder 2"/>
          <p:cNvSpPr>
            <a:spLocks noGrp="1"/>
          </p:cNvSpPr>
          <p:nvPr>
            <p:ph idx="1"/>
          </p:nvPr>
        </p:nvSpPr>
        <p:spPr>
          <a:xfrm>
            <a:off x="614035" y="2222287"/>
            <a:ext cx="3633112" cy="3636511"/>
          </a:xfrm>
        </p:spPr>
        <p:txBody>
          <a:bodyPr>
            <a:normAutofit/>
          </a:bodyPr>
          <a:lstStyle/>
          <a:p>
            <a:pPr marL="0" indent="0">
              <a:buNone/>
            </a:pPr>
            <a:r>
              <a:rPr lang="en-US" sz="1400" dirty="0"/>
              <a:t>Day 1 </a:t>
            </a:r>
          </a:p>
          <a:p>
            <a:r>
              <a:rPr lang="en-US" sz="1400" dirty="0"/>
              <a:t>Prepare/Make 1</a:t>
            </a:r>
            <a:r>
              <a:rPr lang="en-US" sz="1400" baseline="30000" dirty="0"/>
              <a:t>st</a:t>
            </a:r>
            <a:r>
              <a:rPr lang="en-US" sz="1400" dirty="0"/>
              <a:t> chunk, 2 </a:t>
            </a:r>
            <a:r>
              <a:rPr lang="en-US" sz="1400" dirty="0" err="1"/>
              <a:t>hrs</a:t>
            </a:r>
            <a:endParaRPr lang="en-US" sz="1400" dirty="0"/>
          </a:p>
          <a:p>
            <a:pPr marL="0" indent="0">
              <a:buNone/>
            </a:pPr>
            <a:endParaRPr lang="en-US" sz="1400" dirty="0"/>
          </a:p>
          <a:p>
            <a:pPr marL="0" indent="0">
              <a:buNone/>
            </a:pPr>
            <a:r>
              <a:rPr lang="en-US" sz="1400" dirty="0"/>
              <a:t>Day 2 </a:t>
            </a:r>
          </a:p>
          <a:p>
            <a:r>
              <a:rPr lang="en-US" sz="1400" dirty="0"/>
              <a:t>Prepare/Make 2</a:t>
            </a:r>
            <a:r>
              <a:rPr lang="en-US" sz="1400" baseline="30000" dirty="0"/>
              <a:t>nd</a:t>
            </a:r>
            <a:r>
              <a:rPr lang="en-US" sz="1400" dirty="0"/>
              <a:t> chunk, 2 </a:t>
            </a:r>
            <a:r>
              <a:rPr lang="en-US" sz="1400" dirty="0" err="1"/>
              <a:t>hrs</a:t>
            </a:r>
            <a:endParaRPr lang="en-US" sz="1400" dirty="0"/>
          </a:p>
          <a:p>
            <a:r>
              <a:rPr lang="en-US" sz="1400" dirty="0"/>
              <a:t>Review/Use 1</a:t>
            </a:r>
            <a:r>
              <a:rPr lang="en-US" sz="1400" baseline="30000" dirty="0"/>
              <a:t>st</a:t>
            </a:r>
            <a:r>
              <a:rPr lang="en-US" sz="1400" dirty="0"/>
              <a:t> chunk, 30 </a:t>
            </a:r>
            <a:r>
              <a:rPr lang="en-US" sz="1400" dirty="0" err="1"/>
              <a:t>mins</a:t>
            </a:r>
            <a:endParaRPr lang="en-US" sz="1400" dirty="0"/>
          </a:p>
          <a:p>
            <a:endParaRPr lang="en-US" sz="1400" dirty="0"/>
          </a:p>
          <a:p>
            <a:pPr marL="0" indent="0">
              <a:buNone/>
            </a:pPr>
            <a:r>
              <a:rPr lang="en-US" sz="1400" dirty="0"/>
              <a:t>Day 3 </a:t>
            </a:r>
          </a:p>
          <a:p>
            <a:r>
              <a:rPr lang="en-US" sz="1400" dirty="0"/>
              <a:t>Prepare/Make 3</a:t>
            </a:r>
            <a:r>
              <a:rPr lang="en-US" sz="1400" baseline="30000" dirty="0"/>
              <a:t>rd</a:t>
            </a:r>
            <a:r>
              <a:rPr lang="en-US" sz="1400" dirty="0"/>
              <a:t> chunk, 1 ½ </a:t>
            </a:r>
            <a:r>
              <a:rPr lang="en-US" sz="1400" dirty="0" err="1"/>
              <a:t>hrs</a:t>
            </a:r>
            <a:endParaRPr lang="en-US" sz="1400" dirty="0"/>
          </a:p>
          <a:p>
            <a:r>
              <a:rPr lang="en-US" sz="1400" dirty="0"/>
              <a:t>Review/Use 2</a:t>
            </a:r>
            <a:r>
              <a:rPr lang="en-US" sz="1400" baseline="30000" dirty="0"/>
              <a:t>nd</a:t>
            </a:r>
            <a:r>
              <a:rPr lang="en-US" sz="1400" dirty="0"/>
              <a:t> chunk, 30 </a:t>
            </a:r>
            <a:r>
              <a:rPr lang="en-US" sz="1400" dirty="0" err="1"/>
              <a:t>mins</a:t>
            </a:r>
            <a:endParaRPr lang="en-US" sz="1400" dirty="0"/>
          </a:p>
          <a:p>
            <a:r>
              <a:rPr lang="en-US" sz="1400" dirty="0"/>
              <a:t>Review/Use 1</a:t>
            </a:r>
            <a:r>
              <a:rPr lang="en-US" sz="1400" baseline="30000" dirty="0"/>
              <a:t>st</a:t>
            </a:r>
            <a:r>
              <a:rPr lang="en-US" sz="1400" dirty="0"/>
              <a:t> chunk, 15 </a:t>
            </a:r>
            <a:r>
              <a:rPr lang="en-US" sz="1400" dirty="0" err="1"/>
              <a:t>mins</a:t>
            </a:r>
            <a:endParaRPr lang="en-US" sz="1400" dirty="0"/>
          </a:p>
          <a:p>
            <a:pPr marL="0" indent="0">
              <a:buNone/>
            </a:pPr>
            <a:endParaRPr lang="en-US" dirty="0"/>
          </a:p>
        </p:txBody>
      </p:sp>
      <p:sp>
        <p:nvSpPr>
          <p:cNvPr id="6" name="TextBox 5"/>
          <p:cNvSpPr txBox="1"/>
          <p:nvPr/>
        </p:nvSpPr>
        <p:spPr>
          <a:xfrm>
            <a:off x="4523874" y="2222287"/>
            <a:ext cx="3814010" cy="4073423"/>
          </a:xfrm>
          <a:prstGeom prst="rect">
            <a:avLst/>
          </a:prstGeom>
          <a:noFill/>
        </p:spPr>
        <p:txBody>
          <a:bodyPr wrap="square" rtlCol="0">
            <a:spAutoFit/>
          </a:bodyPr>
          <a:lstStyle/>
          <a:p>
            <a:r>
              <a:rPr lang="en-US" sz="1400" dirty="0"/>
              <a:t>Day 4</a:t>
            </a:r>
          </a:p>
          <a:p>
            <a:pPr marL="257175" lvl="0" indent="-257175" defTabSz="342900">
              <a:spcBef>
                <a:spcPct val="20000"/>
              </a:spcBef>
              <a:spcAft>
                <a:spcPts val="450"/>
              </a:spcAft>
              <a:buClr>
                <a:srgbClr val="8DB6D1"/>
              </a:buClr>
              <a:buFont typeface="Wingdings" charset="2"/>
              <a:buChar char="ü"/>
            </a:pPr>
            <a:r>
              <a:rPr lang="en-US" sz="1400" dirty="0">
                <a:solidFill>
                  <a:srgbClr val="FFFFFF"/>
                </a:solidFill>
              </a:rPr>
              <a:t>Prepare/Make 4</a:t>
            </a:r>
            <a:r>
              <a:rPr lang="en-US" sz="1400" baseline="30000" dirty="0">
                <a:solidFill>
                  <a:srgbClr val="FFFFFF"/>
                </a:solidFill>
              </a:rPr>
              <a:t>th</a:t>
            </a:r>
            <a:r>
              <a:rPr lang="en-US" sz="1400" dirty="0">
                <a:solidFill>
                  <a:srgbClr val="FFFFFF"/>
                </a:solidFill>
              </a:rPr>
              <a:t> chunk, 1 ½ </a:t>
            </a:r>
            <a:r>
              <a:rPr lang="en-US" sz="1400" dirty="0" err="1">
                <a:solidFill>
                  <a:srgbClr val="FFFFFF"/>
                </a:solidFill>
              </a:rPr>
              <a:t>hrs</a:t>
            </a:r>
            <a:endParaRPr lang="en-US" sz="1400" dirty="0">
              <a:solidFill>
                <a:srgbClr val="FFFFFF"/>
              </a:solidFill>
            </a:endParaRPr>
          </a:p>
          <a:p>
            <a:pPr marL="257175" lvl="0" indent="-257175" defTabSz="342900">
              <a:spcBef>
                <a:spcPct val="20000"/>
              </a:spcBef>
              <a:spcAft>
                <a:spcPts val="450"/>
              </a:spcAft>
              <a:buClr>
                <a:srgbClr val="8DB6D1"/>
              </a:buClr>
              <a:buFont typeface="Wingdings" charset="2"/>
              <a:buChar char="ü"/>
            </a:pPr>
            <a:r>
              <a:rPr lang="en-US" sz="1400" dirty="0">
                <a:solidFill>
                  <a:srgbClr val="FFFFFF"/>
                </a:solidFill>
              </a:rPr>
              <a:t>Review/Use 3</a:t>
            </a:r>
            <a:r>
              <a:rPr lang="en-US" sz="1400" baseline="30000" dirty="0">
                <a:solidFill>
                  <a:srgbClr val="FFFFFF"/>
                </a:solidFill>
              </a:rPr>
              <a:t>rd</a:t>
            </a:r>
            <a:r>
              <a:rPr lang="en-US" sz="1400" dirty="0">
                <a:solidFill>
                  <a:srgbClr val="FFFFFF"/>
                </a:solidFill>
              </a:rPr>
              <a:t> chunk, 30 </a:t>
            </a:r>
            <a:r>
              <a:rPr lang="en-US" sz="1400" dirty="0" err="1">
                <a:solidFill>
                  <a:srgbClr val="FFFFFF"/>
                </a:solidFill>
              </a:rPr>
              <a:t>mins</a:t>
            </a:r>
            <a:endParaRPr lang="en-US" sz="1400" dirty="0">
              <a:solidFill>
                <a:srgbClr val="FFFFFF"/>
              </a:solidFill>
            </a:endParaRPr>
          </a:p>
          <a:p>
            <a:pPr marL="257175" lvl="0" indent="-257175" defTabSz="342900">
              <a:spcBef>
                <a:spcPct val="20000"/>
              </a:spcBef>
              <a:spcAft>
                <a:spcPts val="450"/>
              </a:spcAft>
              <a:buClr>
                <a:srgbClr val="8DB6D1"/>
              </a:buClr>
              <a:buFont typeface="Wingdings" charset="2"/>
              <a:buChar char="ü"/>
            </a:pPr>
            <a:r>
              <a:rPr lang="en-US" sz="1400" dirty="0">
                <a:solidFill>
                  <a:srgbClr val="FFFFFF"/>
                </a:solidFill>
              </a:rPr>
              <a:t>Review/Use 2</a:t>
            </a:r>
            <a:r>
              <a:rPr lang="en-US" sz="1400" baseline="30000" dirty="0">
                <a:solidFill>
                  <a:srgbClr val="FFFFFF"/>
                </a:solidFill>
              </a:rPr>
              <a:t>nd</a:t>
            </a:r>
            <a:r>
              <a:rPr lang="en-US" sz="1400" dirty="0">
                <a:solidFill>
                  <a:srgbClr val="FFFFFF"/>
                </a:solidFill>
              </a:rPr>
              <a:t> chunk, 20 </a:t>
            </a:r>
            <a:r>
              <a:rPr lang="en-US" sz="1400" dirty="0" err="1">
                <a:solidFill>
                  <a:srgbClr val="FFFFFF"/>
                </a:solidFill>
              </a:rPr>
              <a:t>mins</a:t>
            </a:r>
            <a:endParaRPr lang="en-US" sz="1400" dirty="0">
              <a:solidFill>
                <a:srgbClr val="FFFFFF"/>
              </a:solidFill>
            </a:endParaRPr>
          </a:p>
          <a:p>
            <a:pPr marL="257175" lvl="0" indent="-257175" defTabSz="342900">
              <a:spcBef>
                <a:spcPct val="20000"/>
              </a:spcBef>
              <a:spcAft>
                <a:spcPts val="450"/>
              </a:spcAft>
              <a:buClr>
                <a:srgbClr val="8DB6D1"/>
              </a:buClr>
              <a:buFont typeface="Wingdings" charset="2"/>
              <a:buChar char="ü"/>
            </a:pPr>
            <a:r>
              <a:rPr lang="en-US" sz="1400" dirty="0">
                <a:solidFill>
                  <a:srgbClr val="FFFFFF"/>
                </a:solidFill>
              </a:rPr>
              <a:t>Review/Use 1</a:t>
            </a:r>
            <a:r>
              <a:rPr lang="en-US" sz="1400" baseline="30000" dirty="0">
                <a:solidFill>
                  <a:srgbClr val="FFFFFF"/>
                </a:solidFill>
              </a:rPr>
              <a:t>st</a:t>
            </a:r>
            <a:r>
              <a:rPr lang="en-US" sz="1400" dirty="0">
                <a:solidFill>
                  <a:srgbClr val="FFFFFF"/>
                </a:solidFill>
              </a:rPr>
              <a:t> chunk, 10 </a:t>
            </a:r>
            <a:r>
              <a:rPr lang="en-US" sz="1400" dirty="0" err="1">
                <a:solidFill>
                  <a:srgbClr val="FFFFFF"/>
                </a:solidFill>
              </a:rPr>
              <a:t>mins</a:t>
            </a:r>
            <a:endParaRPr lang="en-US" sz="1400" dirty="0">
              <a:solidFill>
                <a:srgbClr val="FFFFFF"/>
              </a:solidFill>
            </a:endParaRPr>
          </a:p>
          <a:p>
            <a:endParaRPr lang="en-US" sz="1400" dirty="0"/>
          </a:p>
          <a:p>
            <a:r>
              <a:rPr lang="en-US" sz="1400" dirty="0"/>
              <a:t>Day 5</a:t>
            </a:r>
          </a:p>
          <a:p>
            <a:pPr marL="257175" lvl="0" indent="-257175" defTabSz="342900">
              <a:spcBef>
                <a:spcPct val="20000"/>
              </a:spcBef>
              <a:spcAft>
                <a:spcPts val="450"/>
              </a:spcAft>
              <a:buClr>
                <a:srgbClr val="8DB6D1"/>
              </a:buClr>
              <a:buFont typeface="Wingdings" charset="2"/>
              <a:buChar char="ü"/>
            </a:pPr>
            <a:r>
              <a:rPr lang="en-US" sz="1400" dirty="0">
                <a:solidFill>
                  <a:srgbClr val="FFFFFF"/>
                </a:solidFill>
              </a:rPr>
              <a:t>Review/Use 4</a:t>
            </a:r>
            <a:r>
              <a:rPr lang="en-US" sz="1400" baseline="30000" dirty="0">
                <a:solidFill>
                  <a:srgbClr val="FFFFFF"/>
                </a:solidFill>
              </a:rPr>
              <a:t>th</a:t>
            </a:r>
            <a:r>
              <a:rPr lang="en-US" sz="1400" dirty="0">
                <a:solidFill>
                  <a:srgbClr val="FFFFFF"/>
                </a:solidFill>
              </a:rPr>
              <a:t> chunk, 30 </a:t>
            </a:r>
            <a:r>
              <a:rPr lang="en-US" sz="1400" dirty="0" err="1">
                <a:solidFill>
                  <a:srgbClr val="FFFFFF"/>
                </a:solidFill>
              </a:rPr>
              <a:t>mins</a:t>
            </a:r>
            <a:endParaRPr lang="en-US" sz="1400" dirty="0">
              <a:solidFill>
                <a:srgbClr val="FFFFFF"/>
              </a:solidFill>
            </a:endParaRPr>
          </a:p>
          <a:p>
            <a:pPr marL="257175" lvl="0" indent="-257175" defTabSz="342900">
              <a:spcBef>
                <a:spcPct val="20000"/>
              </a:spcBef>
              <a:spcAft>
                <a:spcPts val="450"/>
              </a:spcAft>
              <a:buClr>
                <a:srgbClr val="8DB6D1"/>
              </a:buClr>
              <a:buFont typeface="Wingdings" charset="2"/>
              <a:buChar char="ü"/>
            </a:pPr>
            <a:r>
              <a:rPr lang="en-US" sz="1400" dirty="0">
                <a:solidFill>
                  <a:srgbClr val="FFFFFF"/>
                </a:solidFill>
              </a:rPr>
              <a:t>Review/Use 3</a:t>
            </a:r>
            <a:r>
              <a:rPr lang="en-US" sz="1400" baseline="30000" dirty="0">
                <a:solidFill>
                  <a:srgbClr val="FFFFFF"/>
                </a:solidFill>
              </a:rPr>
              <a:t>rd</a:t>
            </a:r>
            <a:r>
              <a:rPr lang="en-US" sz="1400" dirty="0">
                <a:solidFill>
                  <a:srgbClr val="FFFFFF"/>
                </a:solidFill>
              </a:rPr>
              <a:t> chunk, 20 </a:t>
            </a:r>
            <a:r>
              <a:rPr lang="en-US" sz="1400" dirty="0" err="1">
                <a:solidFill>
                  <a:srgbClr val="FFFFFF"/>
                </a:solidFill>
              </a:rPr>
              <a:t>mins</a:t>
            </a:r>
            <a:endParaRPr lang="en-US" sz="1400" dirty="0">
              <a:solidFill>
                <a:srgbClr val="FFFFFF"/>
              </a:solidFill>
            </a:endParaRPr>
          </a:p>
          <a:p>
            <a:pPr marL="257175" lvl="0" indent="-257175" defTabSz="342900">
              <a:spcBef>
                <a:spcPct val="20000"/>
              </a:spcBef>
              <a:spcAft>
                <a:spcPts val="450"/>
              </a:spcAft>
              <a:buClr>
                <a:srgbClr val="8DB6D1"/>
              </a:buClr>
              <a:buFont typeface="Wingdings" charset="2"/>
              <a:buChar char="ü"/>
            </a:pPr>
            <a:r>
              <a:rPr lang="en-US" sz="1400" dirty="0">
                <a:solidFill>
                  <a:srgbClr val="FFFFFF"/>
                </a:solidFill>
              </a:rPr>
              <a:t>Review/Use 2</a:t>
            </a:r>
            <a:r>
              <a:rPr lang="en-US" sz="1400" baseline="30000" dirty="0">
                <a:solidFill>
                  <a:srgbClr val="FFFFFF"/>
                </a:solidFill>
              </a:rPr>
              <a:t>nd</a:t>
            </a:r>
            <a:r>
              <a:rPr lang="en-US" sz="1400" dirty="0">
                <a:solidFill>
                  <a:srgbClr val="FFFFFF"/>
                </a:solidFill>
              </a:rPr>
              <a:t> chunk, 10 </a:t>
            </a:r>
            <a:r>
              <a:rPr lang="en-US" sz="1400" dirty="0" err="1">
                <a:solidFill>
                  <a:srgbClr val="FFFFFF"/>
                </a:solidFill>
              </a:rPr>
              <a:t>mins</a:t>
            </a:r>
            <a:endParaRPr lang="en-US" sz="1400" dirty="0">
              <a:solidFill>
                <a:srgbClr val="FFFFFF"/>
              </a:solidFill>
            </a:endParaRPr>
          </a:p>
          <a:p>
            <a:pPr marL="257175" lvl="0" indent="-257175" defTabSz="342900">
              <a:spcBef>
                <a:spcPct val="20000"/>
              </a:spcBef>
              <a:spcAft>
                <a:spcPts val="450"/>
              </a:spcAft>
              <a:buClr>
                <a:srgbClr val="8DB6D1"/>
              </a:buClr>
              <a:buFont typeface="Wingdings" charset="2"/>
              <a:buChar char="ü"/>
            </a:pPr>
            <a:r>
              <a:rPr lang="en-US" sz="1400" dirty="0">
                <a:solidFill>
                  <a:srgbClr val="FFFFFF"/>
                </a:solidFill>
              </a:rPr>
              <a:t>Review/Use 1</a:t>
            </a:r>
            <a:r>
              <a:rPr lang="en-US" sz="1400" baseline="30000" dirty="0">
                <a:solidFill>
                  <a:srgbClr val="FFFFFF"/>
                </a:solidFill>
              </a:rPr>
              <a:t>st</a:t>
            </a:r>
            <a:r>
              <a:rPr lang="en-US" sz="1400" dirty="0">
                <a:solidFill>
                  <a:srgbClr val="FFFFFF"/>
                </a:solidFill>
              </a:rPr>
              <a:t> chunk, 10 </a:t>
            </a:r>
            <a:r>
              <a:rPr lang="en-US" sz="1400" dirty="0" err="1">
                <a:solidFill>
                  <a:srgbClr val="FFFFFF"/>
                </a:solidFill>
              </a:rPr>
              <a:t>mins</a:t>
            </a:r>
            <a:endParaRPr lang="en-US" sz="1400" dirty="0">
              <a:solidFill>
                <a:srgbClr val="FFFFFF"/>
              </a:solidFill>
            </a:endParaRPr>
          </a:p>
          <a:p>
            <a:pPr marL="257175" lvl="0" indent="-257175" defTabSz="342900">
              <a:spcBef>
                <a:spcPct val="20000"/>
              </a:spcBef>
              <a:spcAft>
                <a:spcPts val="450"/>
              </a:spcAft>
              <a:buClr>
                <a:srgbClr val="8DB6D1"/>
              </a:buClr>
              <a:buFont typeface="Wingdings" charset="2"/>
              <a:buChar char="ü"/>
            </a:pPr>
            <a:r>
              <a:rPr lang="en-US" sz="1400" b="1" u="sng" dirty="0">
                <a:solidFill>
                  <a:srgbClr val="FFFFFF"/>
                </a:solidFill>
              </a:rPr>
              <a:t>SELF-TEST</a:t>
            </a:r>
            <a:r>
              <a:rPr lang="en-US" sz="1400" dirty="0">
                <a:solidFill>
                  <a:srgbClr val="FFFFFF"/>
                </a:solidFill>
              </a:rPr>
              <a:t>, 1 hour</a:t>
            </a:r>
          </a:p>
          <a:p>
            <a:endParaRPr lang="en-US" sz="1400" dirty="0"/>
          </a:p>
          <a:p>
            <a:pPr marL="285750" indent="-285750">
              <a:buFont typeface="Wingdings" panose="05000000000000000000" pitchFamily="2" charset="2"/>
              <a:buChar char="ü"/>
            </a:pPr>
            <a:endParaRPr lang="en-US" sz="1400" dirty="0"/>
          </a:p>
        </p:txBody>
      </p:sp>
    </p:spTree>
    <p:extLst>
      <p:ext uri="{BB962C8B-B14F-4D97-AF65-F5344CB8AC3E}">
        <p14:creationId xmlns:p14="http://schemas.microsoft.com/office/powerpoint/2010/main" val="309539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9">
      <a:dk1>
        <a:srgbClr val="342B2B"/>
      </a:dk1>
      <a:lt1>
        <a:srgbClr val="FFFFFF"/>
      </a:lt1>
      <a:dk2>
        <a:srgbClr val="212121"/>
      </a:dk2>
      <a:lt2>
        <a:srgbClr val="636363"/>
      </a:lt2>
      <a:accent1>
        <a:srgbClr val="A7A7A7"/>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1478</TotalTime>
  <Words>1121</Words>
  <Application>Microsoft Macintosh PowerPoint</Application>
  <PresentationFormat>On-screen Show (4:3)</PresentationFormat>
  <Paragraphs>237</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Brush Script MT</vt:lpstr>
      <vt:lpstr>Arial</vt:lpstr>
      <vt:lpstr>Calibri</vt:lpstr>
      <vt:lpstr>Century Gothic</vt:lpstr>
      <vt:lpstr>Wingdings</vt:lpstr>
      <vt:lpstr>Wingdings 2</vt:lpstr>
      <vt:lpstr>Quotable</vt:lpstr>
      <vt:lpstr>Preparing for Exams</vt:lpstr>
      <vt:lpstr>Overview</vt:lpstr>
      <vt:lpstr>How Our Brains Process Information</vt:lpstr>
      <vt:lpstr>Follow a Consistent Approach to Learning</vt:lpstr>
      <vt:lpstr>Avoid Forgetting What You Learn</vt:lpstr>
      <vt:lpstr>Study Actively</vt:lpstr>
      <vt:lpstr>Active Learning/Test Prep Materials</vt:lpstr>
      <vt:lpstr>Make a Study Plan</vt:lpstr>
      <vt:lpstr>5-Day Study Plan</vt:lpstr>
      <vt:lpstr>PowerPoint Presentation</vt:lpstr>
      <vt:lpstr>Minimize Test Anxiety</vt:lpstr>
      <vt:lpstr>After the Exam</vt:lpstr>
      <vt:lpstr>Post-Test Analysis</vt:lpstr>
      <vt:lpstr>Goal of Post-Test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Coaching</dc:title>
  <dc:creator>Microsoft Office User</dc:creator>
  <cp:lastModifiedBy>Lister, Anna C</cp:lastModifiedBy>
  <cp:revision>80</cp:revision>
  <dcterms:created xsi:type="dcterms:W3CDTF">2017-09-07T18:03:51Z</dcterms:created>
  <dcterms:modified xsi:type="dcterms:W3CDTF">2023-04-21T18:39:20Z</dcterms:modified>
</cp:coreProperties>
</file>