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63" r:id="rId4"/>
    <p:sldId id="266" r:id="rId5"/>
    <p:sldId id="270" r:id="rId6"/>
    <p:sldId id="271" r:id="rId7"/>
    <p:sldId id="267" r:id="rId8"/>
    <p:sldId id="257" r:id="rId9"/>
    <p:sldId id="261" r:id="rId10"/>
    <p:sldId id="264" r:id="rId11"/>
    <p:sldId id="265" r:id="rId12"/>
    <p:sldId id="273" r:id="rId13"/>
    <p:sldId id="274" r:id="rId14"/>
    <p:sldId id="262"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0000"/>
    <a:srgbClr val="8EB7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820D4-7332-6E4C-B2CB-9C64076A6B16}" type="datetimeFigureOut">
              <a:rPr lang="en-US" smtClean="0"/>
              <a:t>4/21/23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4198E-BC97-7740-9C73-50F754613D9F}" type="slidenum">
              <a:rPr lang="en-US" smtClean="0"/>
              <a:t>‹#›</a:t>
            </a:fld>
            <a:endParaRPr lang="en-US"/>
          </a:p>
        </p:txBody>
      </p:sp>
    </p:spTree>
    <p:extLst>
      <p:ext uri="{BB962C8B-B14F-4D97-AF65-F5344CB8AC3E}">
        <p14:creationId xmlns:p14="http://schemas.microsoft.com/office/powerpoint/2010/main" val="65575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a:t>
            </a:r>
            <a:r>
              <a:rPr lang="en-US" baseline="0" dirty="0"/>
              <a:t> life can descend into chaos very quickly if students don’t manage their time wisely. When students get behind, they can go into damage-control mode, cramming for one exam after the next. Then they don’t learn as effectively, because they’re just hanging on for dear life. It’s important to stay in control by studying for each class, every day. A time management system can help. </a:t>
            </a:r>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3</a:t>
            </a:fld>
            <a:endParaRPr lang="en-US"/>
          </a:p>
        </p:txBody>
      </p:sp>
    </p:spTree>
    <p:extLst>
      <p:ext uri="{BB962C8B-B14F-4D97-AF65-F5344CB8AC3E}">
        <p14:creationId xmlns:p14="http://schemas.microsoft.com/office/powerpoint/2010/main" val="104655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trying to balance lots of responsibilities</a:t>
            </a:r>
            <a:r>
              <a:rPr lang="en-US" baseline="0" dirty="0"/>
              <a:t> and activities, p</a:t>
            </a:r>
            <a:r>
              <a:rPr lang="en-US" dirty="0"/>
              <a:t>rocrastination</a:t>
            </a:r>
            <a:r>
              <a:rPr lang="en-US" baseline="0" dirty="0"/>
              <a:t> can undermine success. It’s important to recognize the difference between procrastination and laziness. </a:t>
            </a:r>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4</a:t>
            </a:fld>
            <a:endParaRPr lang="en-US"/>
          </a:p>
        </p:txBody>
      </p:sp>
    </p:spTree>
    <p:extLst>
      <p:ext uri="{BB962C8B-B14F-4D97-AF65-F5344CB8AC3E}">
        <p14:creationId xmlns:p14="http://schemas.microsoft.com/office/powerpoint/2010/main" val="103338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Most of us are at least occasional procrastinators. Students</a:t>
            </a:r>
            <a:r>
              <a:rPr lang="en-US" sz="1200" i="0" baseline="0" dirty="0"/>
              <a:t> who are</a:t>
            </a:r>
            <a:r>
              <a:rPr lang="en-US" sz="1200" i="0" dirty="0"/>
              <a:t> chronic or severe procrastinators need to take the instruction here more seriously and you may want to meet with an SCS counselor or ASC academic coach. Regardless, though, start by understanding the roots of procrastination. </a:t>
            </a:r>
          </a:p>
          <a:p>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5</a:t>
            </a:fld>
            <a:endParaRPr lang="en-US"/>
          </a:p>
        </p:txBody>
      </p:sp>
    </p:spTree>
    <p:extLst>
      <p:ext uri="{BB962C8B-B14F-4D97-AF65-F5344CB8AC3E}">
        <p14:creationId xmlns:p14="http://schemas.microsoft.com/office/powerpoint/2010/main" val="1555713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research has led to claims that</a:t>
            </a:r>
            <a:r>
              <a:rPr lang="en-US" baseline="0" dirty="0"/>
              <a:t> time management should really be thought of as an “attention management” problem. When we sit down to work on a project, our challenge is to focus our attention on the work. </a:t>
            </a:r>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7</a:t>
            </a:fld>
            <a:endParaRPr lang="en-US"/>
          </a:p>
        </p:txBody>
      </p:sp>
    </p:spTree>
    <p:extLst>
      <p:ext uri="{BB962C8B-B14F-4D97-AF65-F5344CB8AC3E}">
        <p14:creationId xmlns:p14="http://schemas.microsoft.com/office/powerpoint/2010/main" val="205418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not all the same, so there isn’t a </a:t>
            </a:r>
            <a:r>
              <a:rPr lang="en-US" baseline="0" dirty="0"/>
              <a:t>planner or calendar that works for everyone. </a:t>
            </a:r>
            <a:r>
              <a:rPr lang="en-US" baseline="0" dirty="0" err="1"/>
              <a:t>Stess</a:t>
            </a:r>
            <a:r>
              <a:rPr lang="en-US" baseline="0" dirty="0"/>
              <a:t> that students must experiment to find what works best. </a:t>
            </a:r>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9</a:t>
            </a:fld>
            <a:endParaRPr lang="en-US"/>
          </a:p>
        </p:txBody>
      </p:sp>
    </p:spTree>
    <p:extLst>
      <p:ext uri="{BB962C8B-B14F-4D97-AF65-F5344CB8AC3E}">
        <p14:creationId xmlns:p14="http://schemas.microsoft.com/office/powerpoint/2010/main" val="915410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501" y="608434"/>
            <a:ext cx="3821064" cy="6020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18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3150" b="1" cap="none"/>
            </a:lvl1pPr>
          </a:lstStyle>
          <a:p>
            <a:r>
              <a:rPr lang="en-US"/>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lvl1pPr>
          </a:lstStyle>
          <a:p>
            <a:r>
              <a:rPr lang="en-US"/>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nchor="b"/>
          <a:lstStyle>
            <a:lvl1pPr algn="r">
              <a:defRPr sz="3600" b="1" cap="none"/>
            </a:lvl1pPr>
          </a:lstStyle>
          <a:p>
            <a:r>
              <a:rPr lang="en-US"/>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501" y="608434"/>
            <a:ext cx="3821064" cy="60203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4/21/23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18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914358" y="6041363"/>
            <a:ext cx="732659" cy="365125"/>
          </a:xfrm>
        </p:spPr>
        <p:txBody>
          <a:bodyPr/>
          <a:lstStyle/>
          <a:p>
            <a:fld id="{18C79C5D-2A6F-F04D-97DA-BEF2467B64E4}" type="datetimeFigureOut">
              <a:rPr lang="en-US" dirty="0"/>
              <a:pPr/>
              <a:t>4/21/23</a:t>
            </a:fld>
            <a:endParaRPr lang="en-US" dirty="0"/>
          </a:p>
        </p:txBody>
      </p:sp>
      <p:sp>
        <p:nvSpPr>
          <p:cNvPr id="6" name="Footer Placeholder 5"/>
          <p:cNvSpPr>
            <a:spLocks noGrp="1"/>
          </p:cNvSpPr>
          <p:nvPr>
            <p:ph type="ftr" sz="quarter" idx="11"/>
          </p:nvPr>
        </p:nvSpPr>
        <p:spPr>
          <a:xfrm>
            <a:off x="442797" y="6041363"/>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9"/>
            <a:ext cx="796616"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38636" y="6041363"/>
            <a:ext cx="6483240" cy="365125"/>
          </a:xfrm>
          <a:prstGeom prst="rect">
            <a:avLst/>
          </a:prstGeom>
        </p:spPr>
        <p:txBody>
          <a:bodyPr vert="horz" lIns="91440" tIns="45720" rIns="91440" bIns="45720" rtlCol="0" anchor="b"/>
          <a:lstStyle>
            <a:lvl1pPr algn="l">
              <a:defRPr sz="675">
                <a:solidFill>
                  <a:schemeClr val="tx1"/>
                </a:solidFill>
              </a:defRPr>
            </a:lvl1pPr>
          </a:lstStyle>
          <a:p>
            <a:endParaRPr lang="en-US" dirty="0"/>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dirty="0"/>
              <a:pPr/>
              <a:t>4/21/23</a:t>
            </a:fld>
            <a:endParaRPr lang="en-US" dirty="0"/>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15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charset="2"/>
        <a:buChar char="ü"/>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charset="2"/>
        <a:buChar char="ü"/>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charset="2"/>
        <a:buChar char="ü"/>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charset="2"/>
        <a:buChar char="ü"/>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charset="2"/>
        <a:buChar char="ü"/>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nsse.indiana.edu/NSSE_2011_Results/pdf/NSSE_2011_AnnualResults.pdf#page=1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Management</a:t>
            </a:r>
          </a:p>
        </p:txBody>
      </p:sp>
      <p:sp>
        <p:nvSpPr>
          <p:cNvPr id="3" name="Subtitle 2"/>
          <p:cNvSpPr>
            <a:spLocks noGrp="1"/>
          </p:cNvSpPr>
          <p:nvPr>
            <p:ph type="subTitle" idx="1"/>
          </p:nvPr>
        </p:nvSpPr>
        <p:spPr>
          <a:xfrm>
            <a:off x="607501" y="5460140"/>
            <a:ext cx="7929000" cy="434974"/>
          </a:xfrm>
        </p:spPr>
        <p:txBody>
          <a:bodyPr/>
          <a:lstStyle/>
          <a:p>
            <a:endParaRPr lang="en-US" dirty="0"/>
          </a:p>
        </p:txBody>
      </p:sp>
    </p:spTree>
    <p:extLst>
      <p:ext uri="{BB962C8B-B14F-4D97-AF65-F5344CB8AC3E}">
        <p14:creationId xmlns:p14="http://schemas.microsoft.com/office/powerpoint/2010/main" val="479573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Study Time to Schedule</a:t>
            </a:r>
          </a:p>
        </p:txBody>
      </p:sp>
      <p:sp>
        <p:nvSpPr>
          <p:cNvPr id="3" name="Content Placeholder 2"/>
          <p:cNvSpPr>
            <a:spLocks noGrp="1"/>
          </p:cNvSpPr>
          <p:nvPr>
            <p:ph idx="1"/>
          </p:nvPr>
        </p:nvSpPr>
        <p:spPr/>
        <p:txBody>
          <a:bodyPr>
            <a:normAutofit fontScale="85000" lnSpcReduction="20000"/>
          </a:bodyPr>
          <a:lstStyle/>
          <a:p>
            <a:pPr marL="0" indent="0">
              <a:buNone/>
            </a:pPr>
            <a:endParaRPr lang="en-US" sz="1600" dirty="0"/>
          </a:p>
          <a:p>
            <a:r>
              <a:rPr lang="en-US" sz="1600" dirty="0"/>
              <a:t>As a rule of thumb, faculty and advisors recommend students spend AT LEAST two hours studying outside of class for every credit hour. That means students taking 12 hours should schedule AT LEAST 24 hours of study time. </a:t>
            </a:r>
          </a:p>
          <a:p>
            <a:r>
              <a:rPr lang="en-US" sz="1600" dirty="0"/>
              <a:t>In reality, average students report spending about one hour studying for each hour they’re in class*.</a:t>
            </a:r>
          </a:p>
          <a:p>
            <a:r>
              <a:rPr lang="en-US" sz="1600" dirty="0"/>
              <a:t>Either way, successful college students study way more than they did in high school.</a:t>
            </a:r>
          </a:p>
          <a:p>
            <a:r>
              <a:rPr lang="en-US" sz="1600" dirty="0"/>
              <a:t>If you are scheduling study time, start with two hours per hour you spend in class, for every class. </a:t>
            </a:r>
          </a:p>
          <a:p>
            <a:r>
              <a:rPr lang="en-US" sz="1600" dirty="0"/>
              <a:t>Use perceived “down time” wisely. Even in weeks without deadlines or tests, stay on top of your work. Studying everyday is the best way to learn and helps avoid exhaustion and burnout during those inevitable busy weeks. </a:t>
            </a:r>
          </a:p>
          <a:p>
            <a:pPr marL="0" indent="0">
              <a:buNone/>
            </a:pPr>
            <a:endParaRPr lang="en-US" dirty="0"/>
          </a:p>
          <a:p>
            <a:pPr marL="0" indent="0">
              <a:buNone/>
            </a:pPr>
            <a:r>
              <a:rPr lang="en-US" dirty="0"/>
              <a:t>*National Survey of Student Engagement</a:t>
            </a:r>
            <a:endParaRPr lang="en-US" u="sng" dirty="0">
              <a:hlinkClick r:id="rId2"/>
            </a:endParaRPr>
          </a:p>
          <a:p>
            <a:pPr marL="0" indent="0">
              <a:buNone/>
            </a:pPr>
            <a:r>
              <a:rPr lang="en-US" dirty="0">
                <a:hlinkClick r:id="rId2"/>
              </a:rPr>
              <a:t>http://nsse.indiana.edu/NSSE_2011_Results/pdf/NSSE_2011_AnnualResults.pdf#page=16</a:t>
            </a:r>
            <a:endParaRPr lang="en-US" dirty="0"/>
          </a:p>
        </p:txBody>
      </p:sp>
    </p:spTree>
    <p:extLst>
      <p:ext uri="{BB962C8B-B14F-4D97-AF65-F5344CB8AC3E}">
        <p14:creationId xmlns:p14="http://schemas.microsoft.com/office/powerpoint/2010/main" val="388269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Cycle </a:t>
            </a:r>
            <a:r>
              <a:rPr lang="en-US" sz="1400" dirty="0"/>
              <a:t>(Important to consider when making a schedule/calendar)</a:t>
            </a:r>
          </a:p>
        </p:txBody>
      </p:sp>
      <p:pic>
        <p:nvPicPr>
          <p:cNvPr id="10" name="Content Placeholder 9"/>
          <p:cNvPicPr>
            <a:picLocks noGrp="1" noChangeAspect="1"/>
          </p:cNvPicPr>
          <p:nvPr>
            <p:ph idx="1"/>
          </p:nvPr>
        </p:nvPicPr>
        <p:blipFill>
          <a:blip r:embed="rId2"/>
          <a:stretch>
            <a:fillRect/>
          </a:stretch>
        </p:blipFill>
        <p:spPr>
          <a:xfrm>
            <a:off x="866274" y="2222500"/>
            <a:ext cx="7363325" cy="4263157"/>
          </a:xfrm>
          <a:prstGeom prst="rect">
            <a:avLst/>
          </a:prstGeom>
        </p:spPr>
      </p:pic>
      <p:sp>
        <p:nvSpPr>
          <p:cNvPr id="11" name="TextBox 10"/>
          <p:cNvSpPr txBox="1"/>
          <p:nvPr/>
        </p:nvSpPr>
        <p:spPr>
          <a:xfrm>
            <a:off x="4884821" y="6593305"/>
            <a:ext cx="3344778" cy="246221"/>
          </a:xfrm>
          <a:prstGeom prst="rect">
            <a:avLst/>
          </a:prstGeom>
          <a:noFill/>
        </p:spPr>
        <p:txBody>
          <a:bodyPr wrap="square" rtlCol="0">
            <a:spAutoFit/>
          </a:bodyPr>
          <a:lstStyle/>
          <a:p>
            <a:pPr algn="r"/>
            <a:r>
              <a:rPr lang="en-US" sz="1000" dirty="0"/>
              <a:t>LSU Center for Academic Success</a:t>
            </a:r>
          </a:p>
        </p:txBody>
      </p:sp>
    </p:spTree>
    <p:extLst>
      <p:ext uri="{BB962C8B-B14F-4D97-AF65-F5344CB8AC3E}">
        <p14:creationId xmlns:p14="http://schemas.microsoft.com/office/powerpoint/2010/main" val="253513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Forgetting Curve and Spaced Learning</a:t>
            </a:r>
          </a:p>
        </p:txBody>
      </p:sp>
      <p:sp>
        <p:nvSpPr>
          <p:cNvPr id="5" name="TextBox 4"/>
          <p:cNvSpPr txBox="1"/>
          <p:nvPr/>
        </p:nvSpPr>
        <p:spPr>
          <a:xfrm>
            <a:off x="5185610" y="2444010"/>
            <a:ext cx="3663710" cy="3539430"/>
          </a:xfrm>
          <a:prstGeom prst="rect">
            <a:avLst/>
          </a:prstGeom>
          <a:noFill/>
        </p:spPr>
        <p:txBody>
          <a:bodyPr wrap="square" rtlCol="0">
            <a:spAutoFit/>
          </a:bodyPr>
          <a:lstStyle/>
          <a:p>
            <a:r>
              <a:rPr lang="en-US" sz="1400" dirty="0"/>
              <a:t>Research in cognitive psychology reveals that we forget about 70% of received information in 48 hours.  </a:t>
            </a:r>
          </a:p>
          <a:p>
            <a:endParaRPr lang="en-US" sz="1400" dirty="0"/>
          </a:p>
          <a:p>
            <a:r>
              <a:rPr lang="en-US" sz="1400" dirty="0"/>
              <a:t>That means the best way to learn something is to review it as soon as possible after class. Review helps us encode and store information in long-term memory. </a:t>
            </a:r>
          </a:p>
          <a:p>
            <a:endParaRPr lang="en-US" sz="1400" dirty="0"/>
          </a:p>
          <a:p>
            <a:r>
              <a:rPr lang="en-US" sz="1400" dirty="0"/>
              <a:t>We can begin to space out review sessions over increasingly longer intervals after a day or two. </a:t>
            </a:r>
          </a:p>
          <a:p>
            <a:endParaRPr lang="en-US" sz="1400" dirty="0"/>
          </a:p>
          <a:p>
            <a:r>
              <a:rPr lang="en-US" sz="1400" dirty="0"/>
              <a:t>This is a learning approach that is far superior to cramming for exams.  </a:t>
            </a:r>
          </a:p>
        </p:txBody>
      </p:sp>
      <p:pic>
        <p:nvPicPr>
          <p:cNvPr id="7" name="Content Placeholder 6"/>
          <p:cNvPicPr>
            <a:picLocks noGrp="1" noChangeAspect="1"/>
          </p:cNvPicPr>
          <p:nvPr>
            <p:ph idx="1"/>
          </p:nvPr>
        </p:nvPicPr>
        <p:blipFill>
          <a:blip r:embed="rId2"/>
          <a:stretch>
            <a:fillRect/>
          </a:stretch>
        </p:blipFill>
        <p:spPr>
          <a:xfrm>
            <a:off x="85486" y="2330783"/>
            <a:ext cx="4787303" cy="3765884"/>
          </a:xfrm>
          <a:prstGeom prst="rect">
            <a:avLst/>
          </a:prstGeom>
        </p:spPr>
      </p:pic>
    </p:spTree>
    <p:extLst>
      <p:ext uri="{BB962C8B-B14F-4D97-AF65-F5344CB8AC3E}">
        <p14:creationId xmlns:p14="http://schemas.microsoft.com/office/powerpoint/2010/main" val="1305706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Interleaved Study Sessions</a:t>
            </a:r>
          </a:p>
        </p:txBody>
      </p:sp>
      <p:sp>
        <p:nvSpPr>
          <p:cNvPr id="3" name="Content Placeholder 2"/>
          <p:cNvSpPr>
            <a:spLocks noGrp="1"/>
          </p:cNvSpPr>
          <p:nvPr>
            <p:ph idx="1"/>
          </p:nvPr>
        </p:nvSpPr>
        <p:spPr/>
        <p:txBody>
          <a:bodyPr/>
          <a:lstStyle/>
          <a:p>
            <a:pPr marL="0" indent="0">
              <a:buNone/>
            </a:pPr>
            <a:r>
              <a:rPr lang="en-US" dirty="0"/>
              <a:t>Interleaving is when you alternate between subject or mix up content during a study session, as opposed to studying the same thing or types of content for long blocks of time. If A, B, and C represent content, interleaved study would mean you study in an ABCABCABC pattern instead of AAABBBCCC. It could also mean that you alternate study between Math, Chemistry, and History every 30mins to an hour instead of studying Math, then Chemistry, then history in 3 hour blocks each. </a:t>
            </a:r>
          </a:p>
          <a:p>
            <a:pPr marL="0" indent="0">
              <a:buNone/>
            </a:pPr>
            <a:r>
              <a:rPr lang="en-US" dirty="0"/>
              <a:t> </a:t>
            </a:r>
          </a:p>
          <a:p>
            <a:pPr marL="0" indent="0">
              <a:buNone/>
            </a:pPr>
            <a:r>
              <a:rPr lang="en-US" b="1" dirty="0"/>
              <a:t>Benefits:</a:t>
            </a:r>
          </a:p>
          <a:p>
            <a:r>
              <a:rPr lang="en-US" dirty="0"/>
              <a:t>Avoid burnout</a:t>
            </a:r>
          </a:p>
          <a:p>
            <a:r>
              <a:rPr lang="en-US" dirty="0"/>
              <a:t>Better retention in long-term memory</a:t>
            </a:r>
          </a:p>
          <a:p>
            <a:r>
              <a:rPr lang="en-US" dirty="0"/>
              <a:t>Gives your brain time to process</a:t>
            </a:r>
          </a:p>
          <a:p>
            <a:r>
              <a:rPr lang="en-US" dirty="0"/>
              <a:t>Higher efficiency because large blocks of study time are more susceptible to distraction</a:t>
            </a:r>
          </a:p>
          <a:p>
            <a:endParaRPr lang="en-US" dirty="0"/>
          </a:p>
        </p:txBody>
      </p:sp>
    </p:spTree>
    <p:extLst>
      <p:ext uri="{BB962C8B-B14F-4D97-AF65-F5344CB8AC3E}">
        <p14:creationId xmlns:p14="http://schemas.microsoft.com/office/powerpoint/2010/main" val="1000398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Management Mastery</a:t>
            </a:r>
          </a:p>
        </p:txBody>
      </p:sp>
      <p:sp>
        <p:nvSpPr>
          <p:cNvPr id="3" name="Content Placeholder 2"/>
          <p:cNvSpPr>
            <a:spLocks noGrp="1"/>
          </p:cNvSpPr>
          <p:nvPr>
            <p:ph idx="1"/>
          </p:nvPr>
        </p:nvSpPr>
        <p:spPr/>
        <p:txBody>
          <a:bodyPr/>
          <a:lstStyle/>
          <a:p>
            <a:pPr marL="0" indent="0">
              <a:buNone/>
            </a:pPr>
            <a:r>
              <a:rPr lang="en-US" sz="1800" dirty="0"/>
              <a:t>By scheduling your time, you are working to make the rules you set for yourself second nature. Once that happens, you’re a master student. </a:t>
            </a:r>
          </a:p>
          <a:p>
            <a:r>
              <a:rPr lang="en-US" dirty="0"/>
              <a:t>Following your schedule doesn’t require so much self-discipline</a:t>
            </a:r>
          </a:p>
          <a:p>
            <a:r>
              <a:rPr lang="en-US" dirty="0"/>
              <a:t>You’ve made regular studying a part of your routine</a:t>
            </a:r>
          </a:p>
          <a:p>
            <a:r>
              <a:rPr lang="en-US" dirty="0"/>
              <a:t>You have the flexibility to adjust and stay on top of your work if things come up</a:t>
            </a:r>
          </a:p>
          <a:p>
            <a:r>
              <a:rPr lang="en-US" dirty="0"/>
              <a:t>You are less tired, less burned out, less overwhelmed and more in-control than many of your peers</a:t>
            </a:r>
          </a:p>
          <a:p>
            <a:pPr marL="0" indent="0">
              <a:buNone/>
            </a:pPr>
            <a:endParaRPr lang="en-US" dirty="0"/>
          </a:p>
        </p:txBody>
      </p:sp>
    </p:spTree>
    <p:extLst>
      <p:ext uri="{BB962C8B-B14F-4D97-AF65-F5344CB8AC3E}">
        <p14:creationId xmlns:p14="http://schemas.microsoft.com/office/powerpoint/2010/main" val="4091307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Tips</a:t>
            </a:r>
          </a:p>
        </p:txBody>
      </p:sp>
      <p:sp>
        <p:nvSpPr>
          <p:cNvPr id="3" name="Content Placeholder 2"/>
          <p:cNvSpPr>
            <a:spLocks noGrp="1"/>
          </p:cNvSpPr>
          <p:nvPr>
            <p:ph idx="1"/>
          </p:nvPr>
        </p:nvSpPr>
        <p:spPr/>
        <p:txBody>
          <a:bodyPr>
            <a:normAutofit/>
          </a:bodyPr>
          <a:lstStyle/>
          <a:p>
            <a:r>
              <a:rPr lang="en-US" sz="1600" dirty="0"/>
              <a:t>Establish a routine. Schedule time to study for every class every day. Learning happens by repetition.</a:t>
            </a:r>
          </a:p>
          <a:p>
            <a:r>
              <a:rPr lang="en-US" sz="1600" dirty="0"/>
              <a:t>Make time to preview before class and review after</a:t>
            </a:r>
          </a:p>
          <a:p>
            <a:r>
              <a:rPr lang="en-US" sz="1600" dirty="0"/>
              <a:t>Schedule study time in one hour blocks</a:t>
            </a:r>
          </a:p>
          <a:p>
            <a:r>
              <a:rPr lang="en-US" sz="1600" dirty="0"/>
              <a:t>Alternate subjects often rather than bingeing on one class</a:t>
            </a:r>
          </a:p>
          <a:p>
            <a:r>
              <a:rPr lang="en-US" sz="1600" dirty="0"/>
              <a:t>Make time for exercise, fun, entertainment, health, leisure, and sleep</a:t>
            </a:r>
          </a:p>
          <a:p>
            <a:r>
              <a:rPr lang="en-US" sz="1600" dirty="0"/>
              <a:t>Find study times that work best for you</a:t>
            </a:r>
          </a:p>
        </p:txBody>
      </p:sp>
    </p:spTree>
    <p:extLst>
      <p:ext uri="{BB962C8B-B14F-4D97-AF65-F5344CB8AC3E}">
        <p14:creationId xmlns:p14="http://schemas.microsoft.com/office/powerpoint/2010/main" val="163771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Freedom, Responsibilities, Needs</a:t>
            </a:r>
          </a:p>
        </p:txBody>
      </p:sp>
      <p:sp>
        <p:nvSpPr>
          <p:cNvPr id="3" name="Content Placeholder 2"/>
          <p:cNvSpPr>
            <a:spLocks noGrp="1"/>
          </p:cNvSpPr>
          <p:nvPr>
            <p:ph sz="half" idx="1"/>
          </p:nvPr>
        </p:nvSpPr>
        <p:spPr>
          <a:xfrm>
            <a:off x="614035" y="2222288"/>
            <a:ext cx="2129166" cy="3638763"/>
          </a:xfrm>
        </p:spPr>
        <p:txBody>
          <a:bodyPr/>
          <a:lstStyle/>
          <a:p>
            <a:pPr marL="0" indent="0">
              <a:buNone/>
            </a:pPr>
            <a:r>
              <a:rPr lang="en-US" sz="1800" dirty="0"/>
              <a:t>You’re Free and There’s Lots to Explore and Do</a:t>
            </a:r>
          </a:p>
          <a:p>
            <a:r>
              <a:rPr lang="en-US" dirty="0"/>
              <a:t>Events</a:t>
            </a:r>
          </a:p>
          <a:p>
            <a:r>
              <a:rPr lang="en-US" dirty="0"/>
              <a:t>Organizations</a:t>
            </a:r>
          </a:p>
          <a:p>
            <a:r>
              <a:rPr lang="en-US" dirty="0"/>
              <a:t>New Friends</a:t>
            </a:r>
          </a:p>
        </p:txBody>
      </p:sp>
      <p:sp>
        <p:nvSpPr>
          <p:cNvPr id="4" name="Content Placeholder 3"/>
          <p:cNvSpPr>
            <a:spLocks noGrp="1"/>
          </p:cNvSpPr>
          <p:nvPr>
            <p:ph sz="half" idx="2"/>
          </p:nvPr>
        </p:nvSpPr>
        <p:spPr>
          <a:xfrm>
            <a:off x="3764069" y="2318539"/>
            <a:ext cx="1952743" cy="3638764"/>
          </a:xfrm>
        </p:spPr>
        <p:txBody>
          <a:bodyPr/>
          <a:lstStyle/>
          <a:p>
            <a:pPr marL="0" indent="0">
              <a:buNone/>
            </a:pPr>
            <a:r>
              <a:rPr lang="en-US" sz="1800" dirty="0"/>
              <a:t>But There’s Schoolwork</a:t>
            </a:r>
          </a:p>
          <a:p>
            <a:r>
              <a:rPr lang="en-US" dirty="0"/>
              <a:t>Assignments </a:t>
            </a:r>
          </a:p>
          <a:p>
            <a:r>
              <a:rPr lang="en-US" dirty="0"/>
              <a:t>Reading</a:t>
            </a:r>
          </a:p>
          <a:p>
            <a:r>
              <a:rPr lang="en-US" dirty="0"/>
              <a:t>Homework</a:t>
            </a:r>
          </a:p>
          <a:p>
            <a:r>
              <a:rPr lang="en-US" dirty="0"/>
              <a:t>Tests</a:t>
            </a:r>
          </a:p>
          <a:p>
            <a:r>
              <a:rPr lang="en-US" dirty="0"/>
              <a:t>Projects</a:t>
            </a:r>
          </a:p>
          <a:p>
            <a:r>
              <a:rPr lang="en-US" dirty="0"/>
              <a:t>Papers</a:t>
            </a:r>
          </a:p>
          <a:p>
            <a:r>
              <a:rPr lang="en-US" dirty="0"/>
              <a:t>Labs</a:t>
            </a:r>
          </a:p>
        </p:txBody>
      </p:sp>
      <p:sp>
        <p:nvSpPr>
          <p:cNvPr id="6" name="TextBox 5"/>
          <p:cNvSpPr txBox="1"/>
          <p:nvPr/>
        </p:nvSpPr>
        <p:spPr>
          <a:xfrm>
            <a:off x="6292516" y="3257167"/>
            <a:ext cx="2093495" cy="2107756"/>
          </a:xfrm>
          <a:prstGeom prst="rect">
            <a:avLst/>
          </a:prstGeom>
          <a:noFill/>
        </p:spPr>
        <p:txBody>
          <a:bodyPr wrap="square" rtlCol="0">
            <a:spAutoFit/>
          </a:bodyPr>
          <a:lstStyle/>
          <a:p>
            <a:r>
              <a:rPr lang="en-US" dirty="0"/>
              <a:t>And What about Your Health?</a:t>
            </a:r>
          </a:p>
          <a:p>
            <a:pPr marL="257175" lvl="0" indent="-257175" defTabSz="342900">
              <a:spcBef>
                <a:spcPct val="20000"/>
              </a:spcBef>
              <a:spcAft>
                <a:spcPts val="450"/>
              </a:spcAft>
              <a:buClr>
                <a:srgbClr val="8DB6D1"/>
              </a:buClr>
              <a:buFont typeface="Wingdings" charset="2"/>
              <a:buChar char="ü"/>
            </a:pPr>
            <a:r>
              <a:rPr lang="en-US" sz="1350" dirty="0">
                <a:solidFill>
                  <a:srgbClr val="FFFFFF"/>
                </a:solidFill>
              </a:rPr>
              <a:t>Sleep </a:t>
            </a:r>
          </a:p>
          <a:p>
            <a:pPr marL="257175" lvl="0" indent="-257175" defTabSz="342900">
              <a:spcBef>
                <a:spcPct val="20000"/>
              </a:spcBef>
              <a:spcAft>
                <a:spcPts val="450"/>
              </a:spcAft>
              <a:buClr>
                <a:srgbClr val="8DB6D1"/>
              </a:buClr>
              <a:buFont typeface="Wingdings" charset="2"/>
              <a:buChar char="ü"/>
            </a:pPr>
            <a:r>
              <a:rPr lang="en-US" sz="1350" dirty="0">
                <a:solidFill>
                  <a:srgbClr val="FFFFFF"/>
                </a:solidFill>
              </a:rPr>
              <a:t>Eating</a:t>
            </a:r>
          </a:p>
          <a:p>
            <a:pPr marL="257175" lvl="0" indent="-257175" defTabSz="342900">
              <a:spcBef>
                <a:spcPct val="20000"/>
              </a:spcBef>
              <a:spcAft>
                <a:spcPts val="450"/>
              </a:spcAft>
              <a:buClr>
                <a:srgbClr val="8DB6D1"/>
              </a:buClr>
              <a:buFont typeface="Wingdings" charset="2"/>
              <a:buChar char="ü"/>
            </a:pPr>
            <a:r>
              <a:rPr lang="en-US" sz="1350" dirty="0">
                <a:solidFill>
                  <a:srgbClr val="FFFFFF"/>
                </a:solidFill>
              </a:rPr>
              <a:t>Exercise</a:t>
            </a:r>
          </a:p>
          <a:p>
            <a:pPr lvl="0" defTabSz="342900">
              <a:spcBef>
                <a:spcPct val="20000"/>
              </a:spcBef>
              <a:spcAft>
                <a:spcPts val="450"/>
              </a:spcAft>
              <a:buClr>
                <a:srgbClr val="8DB6D1"/>
              </a:buClr>
            </a:pPr>
            <a:endParaRPr lang="en-US" sz="1350" dirty="0">
              <a:solidFill>
                <a:srgbClr val="FFFFFF"/>
              </a:solidFill>
            </a:endParaRPr>
          </a:p>
          <a:p>
            <a:endParaRPr lang="en-US" sz="1350" dirty="0"/>
          </a:p>
        </p:txBody>
      </p:sp>
    </p:spTree>
    <p:extLst>
      <p:ext uri="{BB962C8B-B14F-4D97-AF65-F5344CB8AC3E}">
        <p14:creationId xmlns:p14="http://schemas.microsoft.com/office/powerpoint/2010/main" val="149005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Chaos vs. Control</a:t>
            </a:r>
          </a:p>
        </p:txBody>
      </p:sp>
      <p:sp>
        <p:nvSpPr>
          <p:cNvPr id="3" name="Content Placeholder 2"/>
          <p:cNvSpPr>
            <a:spLocks noGrp="1"/>
          </p:cNvSpPr>
          <p:nvPr>
            <p:ph sz="half" idx="1"/>
          </p:nvPr>
        </p:nvSpPr>
        <p:spPr>
          <a:xfrm>
            <a:off x="614034" y="2222288"/>
            <a:ext cx="3889405" cy="2488257"/>
          </a:xfrm>
        </p:spPr>
        <p:txBody>
          <a:bodyPr>
            <a:normAutofit fontScale="92500" lnSpcReduction="10000"/>
          </a:bodyPr>
          <a:lstStyle/>
          <a:p>
            <a:endParaRPr lang="en-US" dirty="0"/>
          </a:p>
          <a:p>
            <a:pPr marL="0" indent="0" algn="ctr">
              <a:buNone/>
            </a:pPr>
            <a:r>
              <a:rPr lang="en-US" sz="3200" i="1" dirty="0"/>
              <a:t>Chaos</a:t>
            </a:r>
          </a:p>
          <a:p>
            <a:r>
              <a:rPr lang="en-US" dirty="0"/>
              <a:t>Stress</a:t>
            </a:r>
          </a:p>
          <a:p>
            <a:r>
              <a:rPr lang="en-US" dirty="0"/>
              <a:t>Anxiety</a:t>
            </a:r>
          </a:p>
          <a:p>
            <a:r>
              <a:rPr lang="en-US" dirty="0"/>
              <a:t>Loss of Control</a:t>
            </a:r>
          </a:p>
          <a:p>
            <a:r>
              <a:rPr lang="en-US" dirty="0"/>
              <a:t>Missed Assignments/Due Dates</a:t>
            </a:r>
          </a:p>
          <a:p>
            <a:r>
              <a:rPr lang="en-US" dirty="0"/>
              <a:t>Actions Dis-aligned from Goals</a:t>
            </a:r>
          </a:p>
          <a:p>
            <a:endParaRPr lang="en-US" dirty="0"/>
          </a:p>
        </p:txBody>
      </p:sp>
      <p:sp>
        <p:nvSpPr>
          <p:cNvPr id="4" name="Content Placeholder 3"/>
          <p:cNvSpPr>
            <a:spLocks noGrp="1"/>
          </p:cNvSpPr>
          <p:nvPr>
            <p:ph sz="half" idx="2"/>
          </p:nvPr>
        </p:nvSpPr>
        <p:spPr>
          <a:xfrm>
            <a:off x="4640562" y="2632364"/>
            <a:ext cx="3895937" cy="2290618"/>
          </a:xfrm>
        </p:spPr>
        <p:txBody>
          <a:bodyPr>
            <a:normAutofit fontScale="92500" lnSpcReduction="10000"/>
          </a:bodyPr>
          <a:lstStyle/>
          <a:p>
            <a:endParaRPr lang="en-US" dirty="0"/>
          </a:p>
          <a:p>
            <a:pPr marL="0" indent="0" algn="ctr">
              <a:buNone/>
            </a:pPr>
            <a:r>
              <a:rPr lang="en-US" sz="3200" i="1" dirty="0"/>
              <a:t>Control</a:t>
            </a:r>
          </a:p>
          <a:p>
            <a:r>
              <a:rPr lang="en-US" dirty="0"/>
              <a:t>Balance</a:t>
            </a:r>
          </a:p>
          <a:p>
            <a:r>
              <a:rPr lang="en-US" dirty="0"/>
              <a:t>Timeliness</a:t>
            </a:r>
          </a:p>
          <a:p>
            <a:r>
              <a:rPr lang="en-US" dirty="0"/>
              <a:t>Stability</a:t>
            </a:r>
          </a:p>
          <a:p>
            <a:r>
              <a:rPr lang="en-US" dirty="0"/>
              <a:t>Able to Navigate Unforeseen Challenges</a:t>
            </a:r>
          </a:p>
          <a:p>
            <a:r>
              <a:rPr lang="en-US" dirty="0"/>
              <a:t>More Free Time</a:t>
            </a:r>
          </a:p>
          <a:p>
            <a:endParaRPr lang="en-US" dirty="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710" y="4710545"/>
            <a:ext cx="2447925" cy="1866900"/>
          </a:xfrm>
          <a:prstGeom prst="rect">
            <a:avLst/>
          </a:prstGeom>
        </p:spPr>
      </p:pic>
    </p:spTree>
    <p:extLst>
      <p:ext uri="{BB962C8B-B14F-4D97-AF65-F5344CB8AC3E}">
        <p14:creationId xmlns:p14="http://schemas.microsoft.com/office/powerpoint/2010/main" val="308276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Procrastination vs Laziness</a:t>
            </a:r>
          </a:p>
        </p:txBody>
      </p:sp>
      <p:sp>
        <p:nvSpPr>
          <p:cNvPr id="3" name="Content Placeholder 2"/>
          <p:cNvSpPr>
            <a:spLocks noGrp="1"/>
          </p:cNvSpPr>
          <p:nvPr>
            <p:ph idx="1"/>
          </p:nvPr>
        </p:nvSpPr>
        <p:spPr>
          <a:xfrm>
            <a:off x="614034" y="1744580"/>
            <a:ext cx="2911219" cy="5113420"/>
          </a:xfrm>
        </p:spPr>
        <p:txBody>
          <a:bodyPr>
            <a:normAutofit/>
          </a:bodyPr>
          <a:lstStyle/>
          <a:p>
            <a:pPr marL="0" indent="0" algn="ctr">
              <a:spcBef>
                <a:spcPts val="0"/>
              </a:spcBef>
              <a:spcAft>
                <a:spcPts val="0"/>
              </a:spcAft>
              <a:buNone/>
            </a:pPr>
            <a:endParaRPr lang="en-US" sz="2000" b="1" i="1" dirty="0"/>
          </a:p>
          <a:p>
            <a:pPr marL="0" indent="0" algn="ctr">
              <a:spcBef>
                <a:spcPts val="0"/>
              </a:spcBef>
              <a:spcAft>
                <a:spcPts val="0"/>
              </a:spcAft>
              <a:buNone/>
            </a:pPr>
            <a:r>
              <a:rPr lang="en-US" sz="2000" b="1" i="1" dirty="0"/>
              <a:t>Procrastination</a:t>
            </a:r>
          </a:p>
          <a:p>
            <a:pPr marL="0" indent="0" algn="ctr">
              <a:spcBef>
                <a:spcPts val="0"/>
              </a:spcBef>
              <a:spcAft>
                <a:spcPts val="0"/>
              </a:spcAft>
              <a:buNone/>
            </a:pPr>
            <a:r>
              <a:rPr lang="en-US" sz="1600" dirty="0"/>
              <a:t> </a:t>
            </a:r>
          </a:p>
          <a:p>
            <a:pPr marL="0" indent="0">
              <a:spcBef>
                <a:spcPts val="0"/>
              </a:spcBef>
              <a:spcAft>
                <a:spcPts val="0"/>
              </a:spcAft>
              <a:buNone/>
            </a:pPr>
            <a:r>
              <a:rPr lang="en-US" sz="1600" dirty="0"/>
              <a:t>-- Avoiding important work by doing something else that requires</a:t>
            </a:r>
            <a:r>
              <a:rPr lang="en-US" dirty="0"/>
              <a:t> </a:t>
            </a:r>
            <a:r>
              <a:rPr lang="en-US" sz="1600" dirty="0"/>
              <a:t>time, focus, and effort</a:t>
            </a:r>
          </a:p>
          <a:p>
            <a:pPr marL="0" indent="0">
              <a:spcBef>
                <a:spcPts val="0"/>
              </a:spcBef>
              <a:spcAft>
                <a:spcPts val="0"/>
              </a:spcAft>
              <a:buNone/>
            </a:pPr>
            <a:endParaRPr lang="en-US" sz="1600" dirty="0"/>
          </a:p>
          <a:p>
            <a:pPr>
              <a:spcBef>
                <a:spcPts val="0"/>
              </a:spcBef>
              <a:spcAft>
                <a:spcPts val="0"/>
              </a:spcAft>
            </a:pPr>
            <a:r>
              <a:rPr lang="en-US" dirty="0"/>
              <a:t>Cleaning</a:t>
            </a:r>
          </a:p>
          <a:p>
            <a:pPr>
              <a:spcBef>
                <a:spcPts val="0"/>
              </a:spcBef>
              <a:spcAft>
                <a:spcPts val="0"/>
              </a:spcAft>
            </a:pPr>
            <a:r>
              <a:rPr lang="en-US" dirty="0"/>
              <a:t>Organizing</a:t>
            </a:r>
          </a:p>
          <a:p>
            <a:pPr>
              <a:spcBef>
                <a:spcPts val="0"/>
              </a:spcBef>
              <a:spcAft>
                <a:spcPts val="0"/>
              </a:spcAft>
            </a:pPr>
            <a:r>
              <a:rPr lang="en-US" dirty="0"/>
              <a:t>Maintenance</a:t>
            </a:r>
          </a:p>
          <a:p>
            <a:pPr marL="0" indent="0">
              <a:spcBef>
                <a:spcPts val="0"/>
              </a:spcBef>
              <a:spcAft>
                <a:spcPts val="0"/>
              </a:spcAft>
              <a:buNone/>
            </a:pPr>
            <a:endParaRPr lang="en-US" dirty="0"/>
          </a:p>
          <a:p>
            <a:pPr marL="0" indent="0">
              <a:spcBef>
                <a:spcPts val="0"/>
              </a:spcBef>
              <a:spcAft>
                <a:spcPts val="0"/>
              </a:spcAft>
              <a:buNone/>
            </a:pPr>
            <a:r>
              <a:rPr lang="en-US" dirty="0"/>
              <a:t>When we’re procrastinating, we’re avoiding getting something done for a variety of reasons we’ll get to in a few slides</a:t>
            </a:r>
          </a:p>
          <a:p>
            <a:endParaRPr lang="en-US" dirty="0"/>
          </a:p>
        </p:txBody>
      </p:sp>
      <p:sp>
        <p:nvSpPr>
          <p:cNvPr id="4" name="TextBox 3"/>
          <p:cNvSpPr txBox="1"/>
          <p:nvPr/>
        </p:nvSpPr>
        <p:spPr>
          <a:xfrm>
            <a:off x="4716379" y="2069432"/>
            <a:ext cx="3380874" cy="5255285"/>
          </a:xfrm>
          <a:prstGeom prst="rect">
            <a:avLst/>
          </a:prstGeom>
          <a:noFill/>
        </p:spPr>
        <p:txBody>
          <a:bodyPr wrap="square" rtlCol="0">
            <a:spAutoFit/>
          </a:bodyPr>
          <a:lstStyle/>
          <a:p>
            <a:pPr algn="ctr"/>
            <a:endParaRPr lang="en-US" b="1" i="1" dirty="0"/>
          </a:p>
          <a:p>
            <a:pPr algn="ctr"/>
            <a:r>
              <a:rPr lang="en-US" sz="2000" b="1" i="1" dirty="0"/>
              <a:t>Laziness</a:t>
            </a:r>
          </a:p>
          <a:p>
            <a:pPr algn="ctr"/>
            <a:endParaRPr lang="en-US" sz="1600" b="1" i="1" dirty="0"/>
          </a:p>
          <a:p>
            <a:r>
              <a:rPr lang="en-US" sz="1600" dirty="0"/>
              <a:t>-- Avoiding important work by doing nothing or doing something utterly vacuous or that generates little long-term reward. </a:t>
            </a:r>
          </a:p>
          <a:p>
            <a:endParaRPr lang="en-US" sz="1600" dirty="0"/>
          </a:p>
          <a:p>
            <a:pPr marL="257175" lvl="0" indent="-257175" defTabSz="342900">
              <a:spcBef>
                <a:spcPct val="20000"/>
              </a:spcBef>
              <a:buClr>
                <a:srgbClr val="8DB6D1"/>
              </a:buClr>
              <a:buFont typeface="Wingdings" charset="2"/>
              <a:buChar char="ü"/>
            </a:pPr>
            <a:r>
              <a:rPr lang="en-US" sz="1350" dirty="0">
                <a:solidFill>
                  <a:srgbClr val="FFFFFF"/>
                </a:solidFill>
              </a:rPr>
              <a:t>Sleeping</a:t>
            </a:r>
          </a:p>
          <a:p>
            <a:pPr marL="257175" lvl="0" indent="-257175" defTabSz="342900">
              <a:spcBef>
                <a:spcPct val="20000"/>
              </a:spcBef>
              <a:buClr>
                <a:srgbClr val="8DB6D1"/>
              </a:buClr>
              <a:buFont typeface="Wingdings" charset="2"/>
              <a:buChar char="ü"/>
            </a:pPr>
            <a:r>
              <a:rPr lang="en-US" sz="1350" dirty="0">
                <a:solidFill>
                  <a:srgbClr val="FFFFFF"/>
                </a:solidFill>
              </a:rPr>
              <a:t>Watching TV</a:t>
            </a:r>
          </a:p>
          <a:p>
            <a:pPr marL="257175" lvl="0" indent="-257175" defTabSz="342900">
              <a:spcBef>
                <a:spcPct val="20000"/>
              </a:spcBef>
              <a:buClr>
                <a:srgbClr val="8DB6D1"/>
              </a:buClr>
              <a:buFont typeface="Wingdings" charset="2"/>
              <a:buChar char="ü"/>
            </a:pPr>
            <a:r>
              <a:rPr lang="en-US" sz="1350" dirty="0">
                <a:solidFill>
                  <a:srgbClr val="FFFFFF"/>
                </a:solidFill>
              </a:rPr>
              <a:t>Playing Video Games</a:t>
            </a:r>
          </a:p>
          <a:p>
            <a:pPr marL="257175" lvl="0" indent="-257175" defTabSz="342900">
              <a:spcBef>
                <a:spcPct val="20000"/>
              </a:spcBef>
              <a:buClr>
                <a:srgbClr val="8DB6D1"/>
              </a:buClr>
              <a:buFont typeface="Wingdings" charset="2"/>
              <a:buChar char="ü"/>
            </a:pPr>
            <a:endParaRPr lang="en-US" sz="1350" dirty="0">
              <a:solidFill>
                <a:srgbClr val="FFFFFF"/>
              </a:solidFill>
            </a:endParaRPr>
          </a:p>
          <a:p>
            <a:pPr lvl="0" defTabSz="342900">
              <a:spcBef>
                <a:spcPct val="20000"/>
              </a:spcBef>
              <a:buClr>
                <a:srgbClr val="8DB6D1"/>
              </a:buClr>
            </a:pPr>
            <a:r>
              <a:rPr lang="en-US" sz="1350" dirty="0">
                <a:solidFill>
                  <a:srgbClr val="FFFFFF"/>
                </a:solidFill>
              </a:rPr>
              <a:t>When we’re being lazy, we’re just not willing to exert the effort it takes to get something done. That’s a lack of motivation</a:t>
            </a:r>
          </a:p>
          <a:p>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4053881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Procrastinate?</a:t>
            </a:r>
          </a:p>
        </p:txBody>
      </p:sp>
      <p:sp>
        <p:nvSpPr>
          <p:cNvPr id="3" name="Content Placeholder 2"/>
          <p:cNvSpPr>
            <a:spLocks noGrp="1"/>
          </p:cNvSpPr>
          <p:nvPr>
            <p:ph idx="1"/>
          </p:nvPr>
        </p:nvSpPr>
        <p:spPr/>
        <p:txBody>
          <a:bodyPr/>
          <a:lstStyle/>
          <a:p>
            <a:r>
              <a:rPr lang="en-US" sz="1600" dirty="0"/>
              <a:t>Self Doubt</a:t>
            </a:r>
          </a:p>
          <a:p>
            <a:r>
              <a:rPr lang="en-US" sz="1600" dirty="0"/>
              <a:t>Low Frustration Tolerance</a:t>
            </a:r>
          </a:p>
          <a:p>
            <a:r>
              <a:rPr lang="en-US" sz="1600" dirty="0"/>
              <a:t>Hostility (Toward the Professor, the Institution, Education in General)</a:t>
            </a:r>
          </a:p>
          <a:p>
            <a:pPr marL="0" indent="0">
              <a:buNone/>
            </a:pPr>
            <a:endParaRPr lang="en-US" sz="1600" dirty="0"/>
          </a:p>
          <a:p>
            <a:pPr marL="0" indent="0">
              <a:buNone/>
            </a:pPr>
            <a:r>
              <a:rPr lang="en-US" sz="1600" dirty="0"/>
              <a:t>Psychologists now attribute most procrastination to anticipation of—and protection from—potential negative emotions associated with carrying out the work: </a:t>
            </a:r>
          </a:p>
          <a:p>
            <a:pPr lvl="1"/>
            <a:r>
              <a:rPr lang="en-US" sz="1400" dirty="0"/>
              <a:t>while doing the work -- boredom, anxiety, frustration, resentment, inadequacy and fear; </a:t>
            </a:r>
          </a:p>
          <a:p>
            <a:pPr lvl="1"/>
            <a:r>
              <a:rPr lang="en-US" sz="1400" dirty="0"/>
              <a:t>after the work is finished and assessed for quality -- self-criticism, embarrassment, frustration, uncertainty and inadequacy</a:t>
            </a:r>
          </a:p>
        </p:txBody>
      </p:sp>
    </p:spTree>
    <p:extLst>
      <p:ext uri="{BB962C8B-B14F-4D97-AF65-F5344CB8AC3E}">
        <p14:creationId xmlns:p14="http://schemas.microsoft.com/office/powerpoint/2010/main" val="394817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Overcome Procrastination?</a:t>
            </a:r>
          </a:p>
        </p:txBody>
      </p:sp>
      <p:sp>
        <p:nvSpPr>
          <p:cNvPr id="3" name="Content Placeholder 2"/>
          <p:cNvSpPr>
            <a:spLocks noGrp="1"/>
          </p:cNvSpPr>
          <p:nvPr>
            <p:ph idx="1"/>
          </p:nvPr>
        </p:nvSpPr>
        <p:spPr/>
        <p:txBody>
          <a:bodyPr/>
          <a:lstStyle/>
          <a:p>
            <a:r>
              <a:rPr lang="en-US" dirty="0"/>
              <a:t>Recognize when we’re procrastinating</a:t>
            </a:r>
          </a:p>
          <a:p>
            <a:r>
              <a:rPr lang="en-US" dirty="0"/>
              <a:t>Use positive self-talk</a:t>
            </a:r>
          </a:p>
          <a:p>
            <a:r>
              <a:rPr lang="en-US" dirty="0"/>
              <a:t>Break up large projects into smaller, more manageable tasks</a:t>
            </a:r>
          </a:p>
          <a:p>
            <a:r>
              <a:rPr lang="en-US" dirty="0"/>
              <a:t>Start with the easiest parts of difficult tasks</a:t>
            </a:r>
          </a:p>
          <a:p>
            <a:r>
              <a:rPr lang="en-US" dirty="0"/>
              <a:t>Recognize that learning and academic projects are difficult</a:t>
            </a:r>
          </a:p>
          <a:p>
            <a:r>
              <a:rPr lang="en-US" dirty="0"/>
              <a:t>Know that all projects are relevant</a:t>
            </a:r>
          </a:p>
          <a:p>
            <a:r>
              <a:rPr lang="en-US" dirty="0"/>
              <a:t>Build in rewards for doing work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4385" y="2950242"/>
            <a:ext cx="1536969" cy="242137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16669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Attention Management</a:t>
            </a:r>
          </a:p>
        </p:txBody>
      </p:sp>
      <p:sp>
        <p:nvSpPr>
          <p:cNvPr id="3" name="Content Placeholder 2"/>
          <p:cNvSpPr>
            <a:spLocks noGrp="1"/>
          </p:cNvSpPr>
          <p:nvPr>
            <p:ph idx="1"/>
          </p:nvPr>
        </p:nvSpPr>
        <p:spPr/>
        <p:txBody>
          <a:bodyPr>
            <a:normAutofit/>
          </a:bodyPr>
          <a:lstStyle/>
          <a:p>
            <a:r>
              <a:rPr lang="en-US" sz="1600" dirty="0"/>
              <a:t>In addition to scheduling time to get work done, we also need to manage our attention and focus so that when we’re working, we’re working. </a:t>
            </a:r>
          </a:p>
          <a:p>
            <a:r>
              <a:rPr lang="en-US" sz="1600" dirty="0"/>
              <a:t>To aid in focusing on what we need to get done, we don’t just think about what and when we want to get something done, but also </a:t>
            </a:r>
            <a:r>
              <a:rPr lang="en-US" sz="1600" i="1" dirty="0"/>
              <a:t>why</a:t>
            </a:r>
            <a:r>
              <a:rPr lang="en-US" sz="1600" dirty="0"/>
              <a:t> we want to get it done.</a:t>
            </a:r>
          </a:p>
          <a:p>
            <a:r>
              <a:rPr lang="en-US" sz="1600" dirty="0"/>
              <a:t>If we understand why we’re doing something, we’re more likely to be able to focus on it. </a:t>
            </a:r>
          </a:p>
        </p:txBody>
      </p:sp>
    </p:spTree>
    <p:extLst>
      <p:ext uri="{BB962C8B-B14F-4D97-AF65-F5344CB8AC3E}">
        <p14:creationId xmlns:p14="http://schemas.microsoft.com/office/powerpoint/2010/main" val="3993540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Balance—Your Key to Success</a:t>
            </a:r>
          </a:p>
        </p:txBody>
      </p:sp>
      <p:pic>
        <p:nvPicPr>
          <p:cNvPr id="7" name="Picture 6">
            <a:extLst>
              <a:ext uri="{FF2B5EF4-FFF2-40B4-BE49-F238E27FC236}">
                <a16:creationId xmlns:a16="http://schemas.microsoft.com/office/drawing/2014/main" id="{894320B4-07DE-714B-964E-A2AA08B9C6E7}"/>
              </a:ext>
            </a:extLst>
          </p:cNvPr>
          <p:cNvPicPr>
            <a:picLocks noChangeAspect="1"/>
          </p:cNvPicPr>
          <p:nvPr/>
        </p:nvPicPr>
        <p:blipFill>
          <a:blip r:embed="rId2"/>
          <a:stretch>
            <a:fillRect/>
          </a:stretch>
        </p:blipFill>
        <p:spPr>
          <a:xfrm>
            <a:off x="2430416" y="2304218"/>
            <a:ext cx="5468614" cy="4106594"/>
          </a:xfrm>
          <a:prstGeom prst="rect">
            <a:avLst/>
          </a:prstGeom>
        </p:spPr>
      </p:pic>
    </p:spTree>
    <p:extLst>
      <p:ext uri="{BB962C8B-B14F-4D97-AF65-F5344CB8AC3E}">
        <p14:creationId xmlns:p14="http://schemas.microsoft.com/office/powerpoint/2010/main" val="67958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Stay Productive and Find and Maintain Balance? Make a Schedule</a:t>
            </a:r>
          </a:p>
        </p:txBody>
      </p:sp>
      <p:sp>
        <p:nvSpPr>
          <p:cNvPr id="3" name="Content Placeholder 2"/>
          <p:cNvSpPr>
            <a:spLocks noGrp="1"/>
          </p:cNvSpPr>
          <p:nvPr>
            <p:ph idx="1"/>
          </p:nvPr>
        </p:nvSpPr>
        <p:spPr>
          <a:xfrm>
            <a:off x="265119" y="2330571"/>
            <a:ext cx="2297608" cy="3636511"/>
          </a:xfrm>
        </p:spPr>
        <p:txBody>
          <a:bodyPr>
            <a:normAutofit fontScale="92500" lnSpcReduction="10000"/>
          </a:bodyPr>
          <a:lstStyle/>
          <a:p>
            <a:r>
              <a:rPr lang="en-US" dirty="0"/>
              <a:t>Planners </a:t>
            </a:r>
          </a:p>
          <a:p>
            <a:r>
              <a:rPr lang="en-US" dirty="0"/>
              <a:t>Semester Calendars</a:t>
            </a:r>
          </a:p>
          <a:p>
            <a:r>
              <a:rPr lang="en-US" dirty="0"/>
              <a:t>Outlook</a:t>
            </a:r>
          </a:p>
          <a:p>
            <a:r>
              <a:rPr lang="en-US" dirty="0"/>
              <a:t>Weekly Calendars</a:t>
            </a:r>
          </a:p>
          <a:p>
            <a:r>
              <a:rPr lang="en-US" dirty="0"/>
              <a:t>Fixed Commitment Calendars</a:t>
            </a:r>
          </a:p>
          <a:p>
            <a:r>
              <a:rPr lang="en-US" dirty="0"/>
              <a:t>To-Do Lists</a:t>
            </a:r>
          </a:p>
          <a:p>
            <a:r>
              <a:rPr lang="en-US" dirty="0"/>
              <a:t>Syllabus Matrices</a:t>
            </a:r>
          </a:p>
          <a:p>
            <a:r>
              <a:rPr lang="en-US" dirty="0"/>
              <a:t>App</a:t>
            </a:r>
          </a:p>
          <a:p>
            <a:r>
              <a:rPr lang="en-US" dirty="0"/>
              <a:t>Whiteboard</a:t>
            </a:r>
          </a:p>
          <a:p>
            <a:r>
              <a:rPr lang="en-US" dirty="0"/>
              <a:t>Countdown to Finals</a:t>
            </a:r>
          </a:p>
          <a:p>
            <a:endParaRPr lang="en-US" dirty="0"/>
          </a:p>
          <a:p>
            <a:pPr marL="0" indent="0">
              <a:buNone/>
            </a:pPr>
            <a:r>
              <a:rPr lang="en-US" i="1" dirty="0"/>
              <a:t>Find what works best for you!</a:t>
            </a:r>
          </a:p>
        </p:txBody>
      </p:sp>
      <p:pic>
        <p:nvPicPr>
          <p:cNvPr id="5" name="Picture 4"/>
          <p:cNvPicPr>
            <a:picLocks noChangeAspect="1"/>
          </p:cNvPicPr>
          <p:nvPr/>
        </p:nvPicPr>
        <p:blipFill>
          <a:blip r:embed="rId3"/>
          <a:stretch>
            <a:fillRect/>
          </a:stretch>
        </p:blipFill>
        <p:spPr>
          <a:xfrm>
            <a:off x="2358189" y="4114800"/>
            <a:ext cx="2798307" cy="2928313"/>
          </a:xfrm>
          <a:prstGeom prst="rect">
            <a:avLst/>
          </a:prstGeom>
        </p:spPr>
      </p:pic>
      <p:pic>
        <p:nvPicPr>
          <p:cNvPr id="7" name="Picture 6"/>
          <p:cNvPicPr>
            <a:picLocks noChangeAspect="1"/>
          </p:cNvPicPr>
          <p:nvPr/>
        </p:nvPicPr>
        <p:blipFill>
          <a:blip r:embed="rId4"/>
          <a:stretch>
            <a:fillRect/>
          </a:stretch>
        </p:blipFill>
        <p:spPr>
          <a:xfrm>
            <a:off x="6486236" y="1927477"/>
            <a:ext cx="2633700" cy="3267739"/>
          </a:xfrm>
          <a:prstGeom prst="rect">
            <a:avLst/>
          </a:prstGeom>
        </p:spPr>
      </p:pic>
      <p:pic>
        <p:nvPicPr>
          <p:cNvPr id="8" name="Picture 7"/>
          <p:cNvPicPr>
            <a:picLocks noChangeAspect="1"/>
          </p:cNvPicPr>
          <p:nvPr/>
        </p:nvPicPr>
        <p:blipFill>
          <a:blip r:embed="rId5"/>
          <a:stretch>
            <a:fillRect/>
          </a:stretch>
        </p:blipFill>
        <p:spPr>
          <a:xfrm>
            <a:off x="7272086" y="4345468"/>
            <a:ext cx="1847850" cy="2466975"/>
          </a:xfrm>
          <a:prstGeom prst="rect">
            <a:avLst/>
          </a:prstGeom>
        </p:spPr>
      </p:pic>
      <p:pic>
        <p:nvPicPr>
          <p:cNvPr id="9" name="Picture 8"/>
          <p:cNvPicPr>
            <a:picLocks noChangeAspect="1"/>
          </p:cNvPicPr>
          <p:nvPr/>
        </p:nvPicPr>
        <p:blipFill>
          <a:blip r:embed="rId6"/>
          <a:stretch>
            <a:fillRect/>
          </a:stretch>
        </p:blipFill>
        <p:spPr>
          <a:xfrm>
            <a:off x="2562727" y="1927477"/>
            <a:ext cx="2466975" cy="1857375"/>
          </a:xfrm>
          <a:prstGeom prst="rect">
            <a:avLst/>
          </a:prstGeom>
        </p:spPr>
      </p:pic>
      <p:pic>
        <p:nvPicPr>
          <p:cNvPr id="10" name="Picture 9"/>
          <p:cNvPicPr>
            <a:picLocks noChangeAspect="1"/>
          </p:cNvPicPr>
          <p:nvPr/>
        </p:nvPicPr>
        <p:blipFill>
          <a:blip r:embed="rId7"/>
          <a:stretch>
            <a:fillRect/>
          </a:stretch>
        </p:blipFill>
        <p:spPr>
          <a:xfrm>
            <a:off x="4694358" y="4924845"/>
            <a:ext cx="2543175" cy="1800225"/>
          </a:xfrm>
          <a:prstGeom prst="rect">
            <a:avLst/>
          </a:prstGeom>
        </p:spPr>
      </p:pic>
      <p:pic>
        <p:nvPicPr>
          <p:cNvPr id="12" name="Picture 11"/>
          <p:cNvPicPr>
            <a:picLocks noChangeAspect="1"/>
          </p:cNvPicPr>
          <p:nvPr/>
        </p:nvPicPr>
        <p:blipFill>
          <a:blip r:embed="rId8"/>
          <a:stretch>
            <a:fillRect/>
          </a:stretch>
        </p:blipFill>
        <p:spPr>
          <a:xfrm>
            <a:off x="4338141" y="2388563"/>
            <a:ext cx="3255608" cy="2410178"/>
          </a:xfrm>
          <a:prstGeom prst="rect">
            <a:avLst/>
          </a:prstGeom>
        </p:spPr>
      </p:pic>
    </p:spTree>
    <p:extLst>
      <p:ext uri="{BB962C8B-B14F-4D97-AF65-F5344CB8AC3E}">
        <p14:creationId xmlns:p14="http://schemas.microsoft.com/office/powerpoint/2010/main" val="41666243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12">
      <a:dk1>
        <a:srgbClr val="342B2B"/>
      </a:dk1>
      <a:lt1>
        <a:srgbClr val="FFFFFF"/>
      </a:lt1>
      <a:dk2>
        <a:srgbClr val="212121"/>
      </a:dk2>
      <a:lt2>
        <a:srgbClr val="636363"/>
      </a:lt2>
      <a:accent1>
        <a:srgbClr val="A7A7A7"/>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1646</TotalTime>
  <Words>1220</Words>
  <Application>Microsoft Macintosh PowerPoint</Application>
  <PresentationFormat>On-screen Show (4:3)</PresentationFormat>
  <Paragraphs>142</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Century Gothic</vt:lpstr>
      <vt:lpstr>Wingdings</vt:lpstr>
      <vt:lpstr>Wingdings 2</vt:lpstr>
      <vt:lpstr>Quotable</vt:lpstr>
      <vt:lpstr>Time Management</vt:lpstr>
      <vt:lpstr>Freedom, Responsibilities, Needs</vt:lpstr>
      <vt:lpstr>Chaos vs. Control</vt:lpstr>
      <vt:lpstr>Procrastination vs Laziness</vt:lpstr>
      <vt:lpstr>Why Do We Procrastinate?</vt:lpstr>
      <vt:lpstr>How Can We Overcome Procrastination?</vt:lpstr>
      <vt:lpstr>Attention Management</vt:lpstr>
      <vt:lpstr>Balance—Your Key to Success</vt:lpstr>
      <vt:lpstr>How Do You Stay Productive and Find and Maintain Balance? Make a Schedule</vt:lpstr>
      <vt:lpstr>How Much Study Time to Schedule</vt:lpstr>
      <vt:lpstr>Study Cycle (Important to consider when making a schedule/calendar)</vt:lpstr>
      <vt:lpstr>Forgetting Curve and Spaced Learning</vt:lpstr>
      <vt:lpstr>Interleaved Study Sessions</vt:lpstr>
      <vt:lpstr>Time Management Mastery</vt:lpstr>
      <vt:lpstr>Final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Coaching</dc:title>
  <dc:creator>Microsoft Office User</dc:creator>
  <cp:lastModifiedBy>Lister, Anna C</cp:lastModifiedBy>
  <cp:revision>93</cp:revision>
  <dcterms:created xsi:type="dcterms:W3CDTF">2017-09-07T18:03:51Z</dcterms:created>
  <dcterms:modified xsi:type="dcterms:W3CDTF">2023-04-21T18:40:18Z</dcterms:modified>
</cp:coreProperties>
</file>