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0" r:id="rId3"/>
    <p:sldId id="271" r:id="rId4"/>
    <p:sldId id="272" r:id="rId5"/>
    <p:sldId id="273" r:id="rId6"/>
    <p:sldId id="274" r:id="rId7"/>
    <p:sldId id="275" r:id="rId8"/>
    <p:sldId id="276" r:id="rId9"/>
    <p:sldId id="280" r:id="rId10"/>
    <p:sldId id="279" r:id="rId11"/>
    <p:sldId id="257" r:id="rId12"/>
    <p:sldId id="258" r:id="rId13"/>
    <p:sldId id="262" r:id="rId14"/>
    <p:sldId id="261" r:id="rId15"/>
    <p:sldId id="263" r:id="rId16"/>
    <p:sldId id="265" r:id="rId17"/>
    <p:sldId id="267" r:id="rId18"/>
    <p:sldId id="264" r:id="rId19"/>
    <p:sldId id="266" r:id="rId20"/>
    <p:sldId id="2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8EB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293" autoAdjust="0"/>
  </p:normalViewPr>
  <p:slideViewPr>
    <p:cSldViewPr snapToGrid="0" snapToObjects="1">
      <p:cViewPr varScale="1">
        <p:scale>
          <a:sx n="116" d="100"/>
          <a:sy n="116" d="100"/>
        </p:scale>
        <p:origin x="20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20D4-7332-6E4C-B2CB-9C64076A6B16}" type="datetimeFigureOut">
              <a:rPr lang="en-US" smtClean="0"/>
              <a:t>4/21/23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4198E-BC97-7740-9C73-50F754613D9F}" type="slidenum">
              <a:rPr lang="en-US" smtClean="0"/>
              <a:t>‹#›</a:t>
            </a:fld>
            <a:endParaRPr lang="en-US"/>
          </a:p>
        </p:txBody>
      </p:sp>
    </p:spTree>
    <p:extLst>
      <p:ext uri="{BB962C8B-B14F-4D97-AF65-F5344CB8AC3E}">
        <p14:creationId xmlns:p14="http://schemas.microsoft.com/office/powerpoint/2010/main" val="6557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ile:////Courses-Presentations/Lesson-Pla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Courses-Presentations/Lesson-Pla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sc.tamu.edu/Supplemental-Instruction/Find-an-SI-Ses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delve deeper into the topics covered in this presentation by looking at related topics in other </a:t>
            </a:r>
            <a:r>
              <a:rPr lang="en-US" dirty="0">
                <a:hlinkClick r:id="rId3" action="ppaction://hlinkfile"/>
              </a:rPr>
              <a:t>lesson plans</a:t>
            </a:r>
            <a:r>
              <a:rPr lang="en-US" dirty="0"/>
              <a:t>. </a:t>
            </a:r>
          </a:p>
        </p:txBody>
      </p:sp>
      <p:sp>
        <p:nvSpPr>
          <p:cNvPr id="4" name="Slide Number Placeholder 3"/>
          <p:cNvSpPr>
            <a:spLocks noGrp="1"/>
          </p:cNvSpPr>
          <p:nvPr>
            <p:ph type="sldNum" sz="quarter" idx="10"/>
          </p:nvPr>
        </p:nvSpPr>
        <p:spPr/>
        <p:txBody>
          <a:bodyPr/>
          <a:lstStyle/>
          <a:p>
            <a:fld id="{9804198E-BC97-7740-9C73-50F754613D9F}" type="slidenum">
              <a:rPr lang="en-US" smtClean="0"/>
              <a:t>1</a:t>
            </a:fld>
            <a:endParaRPr lang="en-US"/>
          </a:p>
        </p:txBody>
      </p:sp>
    </p:spTree>
    <p:extLst>
      <p:ext uri="{BB962C8B-B14F-4D97-AF65-F5344CB8AC3E}">
        <p14:creationId xmlns:p14="http://schemas.microsoft.com/office/powerpoint/2010/main" val="3917829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delve deeper into the topics covered in this presentation by looking at related topics in other </a:t>
            </a:r>
            <a:r>
              <a:rPr lang="en-US" dirty="0">
                <a:hlinkClick r:id="rId3" action="ppaction://hlinkfile"/>
              </a:rPr>
              <a:t>lesson plans</a:t>
            </a:r>
            <a:r>
              <a:rPr lang="en-US" dirty="0"/>
              <a:t>. </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10</a:t>
            </a:fld>
            <a:endParaRPr lang="en-US"/>
          </a:p>
        </p:txBody>
      </p:sp>
    </p:spTree>
    <p:extLst>
      <p:ext uri="{BB962C8B-B14F-4D97-AF65-F5344CB8AC3E}">
        <p14:creationId xmlns:p14="http://schemas.microsoft.com/office/powerpoint/2010/main" val="359847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Information you need is always disseminated in class. Even if you get notes from someone or access the slides on </a:t>
            </a:r>
            <a:r>
              <a:rPr lang="en-US" sz="1200" kern="1200" dirty="0" err="1">
                <a:solidFill>
                  <a:schemeClr val="tx1"/>
                </a:solidFill>
                <a:effectLst/>
                <a:latin typeface="+mn-lt"/>
                <a:ea typeface="+mn-ea"/>
                <a:cs typeface="+mn-cs"/>
              </a:rPr>
              <a:t>eCampus</a:t>
            </a:r>
            <a:r>
              <a:rPr lang="en-US" sz="1200" kern="1200" dirty="0">
                <a:solidFill>
                  <a:schemeClr val="tx1"/>
                </a:solidFill>
                <a:effectLst/>
                <a:latin typeface="+mn-lt"/>
                <a:ea typeface="+mn-ea"/>
                <a:cs typeface="+mn-cs"/>
              </a:rPr>
              <a:t>, you still miss out. </a:t>
            </a:r>
          </a:p>
          <a:p>
            <a:pPr lvl="0"/>
            <a:r>
              <a:rPr lang="en-US" sz="1200" kern="1200" dirty="0">
                <a:solidFill>
                  <a:schemeClr val="tx1"/>
                </a:solidFill>
                <a:effectLst/>
                <a:latin typeface="+mn-lt"/>
                <a:ea typeface="+mn-ea"/>
                <a:cs typeface="+mn-cs"/>
              </a:rPr>
              <a:t>Professors generally know when students have been to class and when they have not, even in a class of hundreds.  </a:t>
            </a:r>
          </a:p>
          <a:p>
            <a:pPr lvl="0"/>
            <a:r>
              <a:rPr lang="en-US" sz="1200" kern="1200" dirty="0">
                <a:solidFill>
                  <a:schemeClr val="tx1"/>
                </a:solidFill>
                <a:effectLst/>
                <a:latin typeface="+mn-lt"/>
                <a:ea typeface="+mn-ea"/>
                <a:cs typeface="+mn-cs"/>
              </a:rPr>
              <a:t>Whether attendance is taken or not, there may be quiz points, extra credit opportunities, or even just brownie points with seeing your professor in class every day.</a:t>
            </a:r>
          </a:p>
          <a:p>
            <a:pPr lvl="0"/>
            <a:r>
              <a:rPr lang="en-US" sz="1200" kern="1200" dirty="0">
                <a:solidFill>
                  <a:schemeClr val="tx1"/>
                </a:solidFill>
                <a:effectLst/>
                <a:latin typeface="+mn-lt"/>
                <a:ea typeface="+mn-ea"/>
                <a:cs typeface="+mn-cs"/>
              </a:rPr>
              <a:t>Make a friend because you never know when you will have to miss class and need to share notes.</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11</a:t>
            </a:fld>
            <a:endParaRPr lang="en-US"/>
          </a:p>
        </p:txBody>
      </p:sp>
    </p:spTree>
    <p:extLst>
      <p:ext uri="{BB962C8B-B14F-4D97-AF65-F5344CB8AC3E}">
        <p14:creationId xmlns:p14="http://schemas.microsoft.com/office/powerpoint/2010/main" val="234841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Reading before class will familiarize you to the material that will be covered, making it easier to understand during lecture or enabling you to identify concepts you find particularly challenging. Prepping for class can also help with focus and note taking. We get distracted when we don’t understand something and will be better at recognizing what’s important if we’re already familiar with the material.</a:t>
            </a:r>
          </a:p>
          <a:p>
            <a:pPr lvl="0"/>
            <a:r>
              <a:rPr lang="en-US" sz="1200" kern="1200" dirty="0">
                <a:solidFill>
                  <a:schemeClr val="tx1"/>
                </a:solidFill>
                <a:effectLst/>
                <a:latin typeface="+mn-lt"/>
                <a:ea typeface="+mn-ea"/>
                <a:cs typeface="+mn-cs"/>
              </a:rPr>
              <a:t>If you have questions about the material covered in the reading, you can pose them in class. Reading might also give you something to talk about during office hours!</a:t>
            </a:r>
          </a:p>
          <a:p>
            <a:pPr lvl="0"/>
            <a:r>
              <a:rPr lang="en-US" sz="1200" kern="1200" dirty="0">
                <a:solidFill>
                  <a:schemeClr val="tx1"/>
                </a:solidFill>
                <a:effectLst/>
                <a:latin typeface="+mn-lt"/>
                <a:ea typeface="+mn-ea"/>
                <a:cs typeface="+mn-cs"/>
              </a:rPr>
              <a:t>Bringing notes with you makes it easier to focus on what the professor is saying rather than what is already provided to you in lecture notes, which leads to tip #3…</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12</a:t>
            </a:fld>
            <a:endParaRPr lang="en-US"/>
          </a:p>
        </p:txBody>
      </p:sp>
    </p:spTree>
    <p:extLst>
      <p:ext uri="{BB962C8B-B14F-4D97-AF65-F5344CB8AC3E}">
        <p14:creationId xmlns:p14="http://schemas.microsoft.com/office/powerpoint/2010/main" val="387127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Sit more in the first 3-5 rows closer to the professor or in an aisle.  It will give you more eye contact with the professor making it easier to pay attention and hear what the professor is saying.</a:t>
            </a:r>
          </a:p>
          <a:p>
            <a:pPr lvl="0"/>
            <a:r>
              <a:rPr lang="en-US" sz="1200" kern="1200" dirty="0">
                <a:solidFill>
                  <a:schemeClr val="tx1"/>
                </a:solidFill>
                <a:effectLst/>
                <a:latin typeface="+mn-lt"/>
                <a:ea typeface="+mn-ea"/>
                <a:cs typeface="+mn-cs"/>
              </a:rPr>
              <a:t>Taking word for word notes is not helpful, try to write things in your own words that will help you recall the information later.</a:t>
            </a:r>
          </a:p>
          <a:p>
            <a:pPr lvl="0"/>
            <a:r>
              <a:rPr lang="en-US" sz="1200" kern="1200" dirty="0">
                <a:solidFill>
                  <a:schemeClr val="tx1"/>
                </a:solidFill>
                <a:effectLst/>
                <a:latin typeface="+mn-lt"/>
                <a:ea typeface="+mn-ea"/>
                <a:cs typeface="+mn-cs"/>
              </a:rPr>
              <a:t>Asking questions and being able to answer them from lecture about the information can help with learning and remembering the processes and context as well as information.</a:t>
            </a:r>
          </a:p>
          <a:p>
            <a:pPr lvl="0"/>
            <a:r>
              <a:rPr lang="en-US" sz="1200" kern="1200" dirty="0">
                <a:solidFill>
                  <a:schemeClr val="tx1"/>
                </a:solidFill>
                <a:effectLst/>
                <a:latin typeface="+mn-lt"/>
                <a:ea typeface="+mn-ea"/>
                <a:cs typeface="+mn-cs"/>
              </a:rPr>
              <a:t>Using different note-taking strategies for different kinds of classes can be helpful with organizing material and make it easier to set up active learning strategies based on the notes later when you start to study.</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13</a:t>
            </a:fld>
            <a:endParaRPr lang="en-US"/>
          </a:p>
        </p:txBody>
      </p:sp>
    </p:spTree>
    <p:extLst>
      <p:ext uri="{BB962C8B-B14F-4D97-AF65-F5344CB8AC3E}">
        <p14:creationId xmlns:p14="http://schemas.microsoft.com/office/powerpoint/2010/main" val="355715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many different kinds of time management systems.  What is best will vary from person to person, and can actually include more than one system.  Just find at least one that works for you. If what you’re doing isn’t working, change it!</a:t>
            </a:r>
          </a:p>
          <a:p>
            <a:pPr lvl="0"/>
            <a:r>
              <a:rPr lang="en-US" sz="1200" kern="1200" dirty="0">
                <a:solidFill>
                  <a:schemeClr val="tx1"/>
                </a:solidFill>
                <a:effectLst/>
                <a:latin typeface="+mn-lt"/>
                <a:ea typeface="+mn-ea"/>
                <a:cs typeface="+mn-cs"/>
              </a:rPr>
              <a:t>It is highly recommended that students schedule 2-3 hours of study time per credit hour they are in class during the week. Students taking 15 credits should schedule between 30-45 study hours per week.</a:t>
            </a:r>
          </a:p>
          <a:p>
            <a:pPr lvl="0"/>
            <a:r>
              <a:rPr lang="en-US" sz="1200" kern="1200" dirty="0">
                <a:solidFill>
                  <a:schemeClr val="tx1"/>
                </a:solidFill>
                <a:effectLst/>
                <a:latin typeface="+mn-lt"/>
                <a:ea typeface="+mn-ea"/>
                <a:cs typeface="+mn-cs"/>
              </a:rPr>
              <a:t>Set specific study times for each class to make sure you’re not extending study time for one class doesn’t come at the expense of another. It’s fine to add study time during busy stretches like exam weeks or for homework-heavy classes, but don’t neglect your other subjects.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14</a:t>
            </a:fld>
            <a:endParaRPr lang="en-US"/>
          </a:p>
        </p:txBody>
      </p:sp>
    </p:spTree>
    <p:extLst>
      <p:ext uri="{BB962C8B-B14F-4D97-AF65-F5344CB8AC3E}">
        <p14:creationId xmlns:p14="http://schemas.microsoft.com/office/powerpoint/2010/main" val="228320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a place that is comfortable and where you can stay focused but not too comfortable that you’ll fall asleep.  A bed/couch is a prime example that is too comfortable and distracts us to want to go to sleep even if we are trying to actively study.</a:t>
            </a:r>
          </a:p>
          <a:p>
            <a:pPr lvl="0"/>
            <a:r>
              <a:rPr lang="en-US" sz="1200" kern="1200" dirty="0">
                <a:solidFill>
                  <a:schemeClr val="tx1"/>
                </a:solidFill>
                <a:effectLst/>
                <a:latin typeface="+mn-lt"/>
                <a:ea typeface="+mn-ea"/>
                <a:cs typeface="+mn-cs"/>
              </a:rPr>
              <a:t>Also, think of what times in the day you work best and try to study either your more difficult material then or study material you do not necessarily like first to get it out of the way.</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15</a:t>
            </a:fld>
            <a:endParaRPr lang="en-US"/>
          </a:p>
        </p:txBody>
      </p:sp>
    </p:spTree>
    <p:extLst>
      <p:ext uri="{BB962C8B-B14F-4D97-AF65-F5344CB8AC3E}">
        <p14:creationId xmlns:p14="http://schemas.microsoft.com/office/powerpoint/2010/main" val="233712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Take a few minutes to introduce yourself to the reading. Quickly scan the text to assess length and note things like visuals, headings, footnotes and charts. Also take stock of what you know about the topic and from this material before you start reading. Check out questions at the end of chapters (if applicable) or pose your own questions and read looking for answers.</a:t>
            </a:r>
          </a:p>
          <a:p>
            <a:pPr lvl="0"/>
            <a:r>
              <a:rPr lang="en-US" sz="1200" kern="1200" dirty="0">
                <a:solidFill>
                  <a:schemeClr val="tx1"/>
                </a:solidFill>
                <a:effectLst/>
                <a:latin typeface="+mn-lt"/>
                <a:ea typeface="+mn-ea"/>
                <a:cs typeface="+mn-cs"/>
              </a:rPr>
              <a:t>Marking texts can break your focus and prohibit you from getting in a high-efficiency, high comprehension zone. If you find yourself distracted or wanting to highlight or note everything, finish sections, paragraphs, or pages before highlighting, underlining, or annotating. </a:t>
            </a:r>
          </a:p>
          <a:p>
            <a:pPr lvl="0"/>
            <a:r>
              <a:rPr lang="en-US" sz="1200" kern="1200" dirty="0">
                <a:solidFill>
                  <a:schemeClr val="tx1"/>
                </a:solidFill>
                <a:effectLst/>
                <a:latin typeface="+mn-lt"/>
                <a:ea typeface="+mn-ea"/>
                <a:cs typeface="+mn-cs"/>
              </a:rPr>
              <a:t>Write out questions to give your reading purpose, especially for classes or readings that you find challenging. Having something to search or actively read for gives you a better chance at comprehension.</a:t>
            </a:r>
          </a:p>
          <a:p>
            <a:pPr lvl="0"/>
            <a:r>
              <a:rPr lang="en-US" sz="1200" kern="1200" dirty="0">
                <a:solidFill>
                  <a:schemeClr val="tx1"/>
                </a:solidFill>
                <a:effectLst/>
                <a:latin typeface="+mn-lt"/>
                <a:ea typeface="+mn-ea"/>
                <a:cs typeface="+mn-cs"/>
              </a:rPr>
              <a:t>Reading is only a part of learning.  Alternate reading with reflection and study to maximize how much you’re learning.</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16</a:t>
            </a:fld>
            <a:endParaRPr lang="en-US"/>
          </a:p>
        </p:txBody>
      </p:sp>
    </p:spTree>
    <p:extLst>
      <p:ext uri="{BB962C8B-B14F-4D97-AF65-F5344CB8AC3E}">
        <p14:creationId xmlns:p14="http://schemas.microsoft.com/office/powerpoint/2010/main" val="115421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Minimize the effects of the forgetting curve off by reviewing notes every day. Reviewing does not have to take up a lot of time; just a little review every day—especially in the first few days after learning something new—makes a big difference.</a:t>
            </a:r>
          </a:p>
          <a:p>
            <a:pPr lvl="0"/>
            <a:r>
              <a:rPr lang="en-US" sz="1200" kern="1200" dirty="0">
                <a:solidFill>
                  <a:schemeClr val="tx1"/>
                </a:solidFill>
                <a:effectLst/>
                <a:latin typeface="+mn-lt"/>
                <a:ea typeface="+mn-ea"/>
                <a:cs typeface="+mn-cs"/>
              </a:rPr>
              <a:t>Reading and reviewing are not studying; use active study strategies to prepare for exams. Try a variety of study strategies like study guides, note cards and concept maps to better prepare for exams. And take practice exams; if instructors don’t post sample exam questions, create your 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 at least 5 days preparing for exams. Break up the material the test covers into four chunks. Schedule time to study each chunk, starting with the oldest material, and reviewing it on the following days. Make a plan for how you will create and use study materials over those five days. </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17</a:t>
            </a:fld>
            <a:endParaRPr lang="en-US"/>
          </a:p>
        </p:txBody>
      </p:sp>
    </p:spTree>
    <p:extLst>
      <p:ext uri="{BB962C8B-B14F-4D97-AF65-F5344CB8AC3E}">
        <p14:creationId xmlns:p14="http://schemas.microsoft.com/office/powerpoint/2010/main" val="116748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A&amp;M is a great place to be. Appreciate and maximize your opportunities here. Take care of your health, holistically. Get exercise, eat healthily—these things improve your attitude and the better you feel, the more you’ll learn. See challenges—tests and assignments—as opportunities. Even at the most stressful times, enjoy the shared experience you’re having with your fellow students. Instead of getting bogged down in the immediacy of assignments, keep some perspective on how your work here fits into the larger purpose of your life.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Life happens, however. Sometimes we all get upset, angry, or sad, which makes it hard to learn. Try to compartmentalize personal/internal distractions when it’s time for class or time to study. </a:t>
            </a:r>
          </a:p>
          <a:p>
            <a:r>
              <a:rPr lang="en-US" sz="1200" kern="1200" dirty="0">
                <a:solidFill>
                  <a:schemeClr val="tx1"/>
                </a:solidFill>
                <a:effectLst/>
                <a:latin typeface="+mn-lt"/>
                <a:ea typeface="+mn-ea"/>
                <a:cs typeface="+mn-cs"/>
              </a:rPr>
              <a:t>If you can’t, Counseling and Psychological Services is available to help.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Knowing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we are doing what we are doing helps us fight procrastination and stay motivated.  By setting up SMART (Specific, Measurable, Attainable, Relevant and Timely) goals and developing a “want to” and “can do” attitude helps us get things done and stay on track. </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18</a:t>
            </a:fld>
            <a:endParaRPr lang="en-US"/>
          </a:p>
        </p:txBody>
      </p:sp>
    </p:spTree>
    <p:extLst>
      <p:ext uri="{BB962C8B-B14F-4D97-AF65-F5344CB8AC3E}">
        <p14:creationId xmlns:p14="http://schemas.microsoft.com/office/powerpoint/2010/main" val="100091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Texas A&amp;M is a very large university with lots of resources available to students. It is important to know where you can go to find help; however, even if you are not sure exactly where to go, go somewhere. Any student support office on campus will be happy to refer you to a different office on campus if it is better suited to help you.</a:t>
            </a:r>
          </a:p>
          <a:p>
            <a:pPr lvl="0"/>
            <a:r>
              <a:rPr lang="en-US" sz="1200" kern="1200" dirty="0">
                <a:solidFill>
                  <a:schemeClr val="tx1"/>
                </a:solidFill>
                <a:effectLst/>
                <a:latin typeface="+mn-lt"/>
                <a:ea typeface="+mn-ea"/>
                <a:cs typeface="+mn-cs"/>
              </a:rPr>
              <a:t>Resources that tend to be underutilized are you professor and your academic advisor.  Meeting with your professor helps you problem-solve and stay up to date on what is expected of you in the class. Meeting with your academic advisor keeps you up to date with your degree plan and on track to graduate.</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19</a:t>
            </a:fld>
            <a:endParaRPr lang="en-US"/>
          </a:p>
        </p:txBody>
      </p:sp>
    </p:spTree>
    <p:extLst>
      <p:ext uri="{BB962C8B-B14F-4D97-AF65-F5344CB8AC3E}">
        <p14:creationId xmlns:p14="http://schemas.microsoft.com/office/powerpoint/2010/main" val="331875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ASC does more than help students on probation—although that is one service. The ASC can help students who want to get through a tough class, raise their GPA, or just do better.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2</a:t>
            </a:fld>
            <a:endParaRPr lang="en-US"/>
          </a:p>
        </p:txBody>
      </p:sp>
    </p:spTree>
    <p:extLst>
      <p:ext uri="{BB962C8B-B14F-4D97-AF65-F5344CB8AC3E}">
        <p14:creationId xmlns:p14="http://schemas.microsoft.com/office/powerpoint/2010/main" val="279160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one thing to know about the resources, but another to actually use them.  College is different from high school in that the focus of responsibility is now on the student rather than the teacher. It is up to you to reach out for help when you need it, so do not be afraid to ask!  The moment you find yourself struggling, did not do as well on that test as you had hoped, or just plain don’t know what to do next, the resources at TAMU are here to help.</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20</a:t>
            </a:fld>
            <a:endParaRPr lang="en-US"/>
          </a:p>
        </p:txBody>
      </p:sp>
    </p:spTree>
    <p:extLst>
      <p:ext uri="{BB962C8B-B14F-4D97-AF65-F5344CB8AC3E}">
        <p14:creationId xmlns:p14="http://schemas.microsoft.com/office/powerpoint/2010/main" val="136214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Studyhub</a:t>
            </a:r>
            <a:r>
              <a:rPr lang="en-US" dirty="0"/>
              <a:t> link is clickable on this</a:t>
            </a:r>
            <a:r>
              <a:rPr lang="en-US" baseline="0" dirty="0"/>
              <a:t> slide.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3</a:t>
            </a:fld>
            <a:endParaRPr lang="en-US"/>
          </a:p>
        </p:txBody>
      </p:sp>
    </p:spTree>
    <p:extLst>
      <p:ext uri="{BB962C8B-B14F-4D97-AF65-F5344CB8AC3E}">
        <p14:creationId xmlns:p14="http://schemas.microsoft.com/office/powerpoint/2010/main" val="12298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academic coaches are full-time professionals who meet with Aggies one-to-one or in small groups. Coaches work in partnership with students to help them improve their academic performance. Like an athletic coach or a personal trainer, the academic coach identifies your strengths and weaknesses and individualizes appropriate activities. </a:t>
            </a:r>
            <a:r>
              <a:rPr lang="en-US" dirty="0"/>
              <a:t>To make a coaching appointment, visit the ASC web site.</a:t>
            </a:r>
          </a:p>
        </p:txBody>
      </p:sp>
      <p:sp>
        <p:nvSpPr>
          <p:cNvPr id="4" name="Slide Number Placeholder 3"/>
          <p:cNvSpPr>
            <a:spLocks noGrp="1"/>
          </p:cNvSpPr>
          <p:nvPr>
            <p:ph type="sldNum" sz="quarter" idx="10"/>
          </p:nvPr>
        </p:nvSpPr>
        <p:spPr/>
        <p:txBody>
          <a:bodyPr/>
          <a:lstStyle/>
          <a:p>
            <a:fld id="{9804198E-BC97-7740-9C73-50F754613D9F}" type="slidenum">
              <a:rPr lang="en-US" smtClean="0"/>
              <a:t>4</a:t>
            </a:fld>
            <a:endParaRPr lang="en-US"/>
          </a:p>
        </p:txBody>
      </p:sp>
    </p:spTree>
    <p:extLst>
      <p:ext uri="{BB962C8B-B14F-4D97-AF65-F5344CB8AC3E}">
        <p14:creationId xmlns:p14="http://schemas.microsoft.com/office/powerpoint/2010/main" val="266874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In</a:t>
            </a:r>
            <a:r>
              <a:rPr lang="en-US" baseline="0" dirty="0"/>
              <a:t>struction gives students opportunities to learn class material outside of class. SI sessions are conducted by SI leaders who have recently taken and mastered the course they’re leading sessions on and who have been trained to engage students using active and collaborative learning strategies. </a:t>
            </a:r>
            <a:r>
              <a:rPr lang="en-US" sz="1200" b="0" i="0" kern="1200" dirty="0">
                <a:solidFill>
                  <a:schemeClr val="tx1"/>
                </a:solidFill>
                <a:effectLst/>
                <a:latin typeface="+mn-lt"/>
                <a:ea typeface="+mn-ea"/>
                <a:cs typeface="+mn-cs"/>
              </a:rPr>
              <a:t>SI sessions are offered outside of class three times a week for 50 minutes each, on a regular schedule. Attendance is voluntary. Students who attend 10 or more sessions throughout the semester have statistically been shown to </a:t>
            </a:r>
            <a:r>
              <a:rPr lang="en-US" sz="1200" b="1" i="1" kern="1200" dirty="0">
                <a:solidFill>
                  <a:schemeClr val="tx1"/>
                </a:solidFill>
                <a:effectLst/>
                <a:latin typeface="+mn-lt"/>
                <a:ea typeface="+mn-ea"/>
                <a:cs typeface="+mn-cs"/>
              </a:rPr>
              <a:t>earn half to a full letter grade higher </a:t>
            </a:r>
            <a:r>
              <a:rPr lang="en-US" sz="1200" b="0" i="0" kern="1200" dirty="0">
                <a:solidFill>
                  <a:schemeClr val="tx1"/>
                </a:solidFill>
                <a:effectLst/>
                <a:latin typeface="+mn-lt"/>
                <a:ea typeface="+mn-ea"/>
                <a:cs typeface="+mn-cs"/>
              </a:rPr>
              <a:t>than those students who do not attend.</a:t>
            </a:r>
          </a:p>
          <a:p>
            <a:r>
              <a:rPr lang="en-US" sz="1200" b="0" i="0" kern="1200" dirty="0">
                <a:solidFill>
                  <a:schemeClr val="tx1"/>
                </a:solidFill>
                <a:effectLst/>
                <a:latin typeface="+mn-lt"/>
                <a:ea typeface="+mn-ea"/>
                <a:cs typeface="+mn-cs"/>
              </a:rPr>
              <a:t>If your class has SI, on the first day of class your SI Leader will announce when sessions will take place. You may also </a:t>
            </a:r>
            <a:r>
              <a:rPr lang="en-US" sz="1200" b="0" i="0" u="sng" kern="1200" dirty="0">
                <a:solidFill>
                  <a:schemeClr val="tx1"/>
                </a:solidFill>
                <a:effectLst/>
                <a:latin typeface="+mn-lt"/>
                <a:ea typeface="+mn-ea"/>
                <a:cs typeface="+mn-cs"/>
                <a:hlinkClick r:id="rId3"/>
              </a:rPr>
              <a:t>search for a list of classes supported by SI and the session schedules.</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5</a:t>
            </a:fld>
            <a:endParaRPr lang="en-US"/>
          </a:p>
        </p:txBody>
      </p:sp>
    </p:spTree>
    <p:extLst>
      <p:ext uri="{BB962C8B-B14F-4D97-AF65-F5344CB8AC3E}">
        <p14:creationId xmlns:p14="http://schemas.microsoft.com/office/powerpoint/2010/main" val="114881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Academic Success Center offers on-campus, drop-in tutoring at </a:t>
            </a:r>
            <a:r>
              <a:rPr lang="en-US" dirty="0" err="1"/>
              <a:t>TutorHubs</a:t>
            </a:r>
            <a:r>
              <a:rPr lang="en-US" dirty="0"/>
              <a:t> located throughout campus. Tutors are available in highly-requested, core-curriculum courses and in a number of subjects. Check the ASC website for </a:t>
            </a:r>
            <a:r>
              <a:rPr lang="en-US" dirty="0" err="1"/>
              <a:t>TutorHub</a:t>
            </a:r>
            <a:r>
              <a:rPr lang="en-US" dirty="0"/>
              <a:t> locations and subject schedules.</a:t>
            </a:r>
          </a:p>
        </p:txBody>
      </p:sp>
      <p:sp>
        <p:nvSpPr>
          <p:cNvPr id="4" name="Slide Number Placeholder 3"/>
          <p:cNvSpPr>
            <a:spLocks noGrp="1"/>
          </p:cNvSpPr>
          <p:nvPr>
            <p:ph type="sldNum" sz="quarter" idx="10"/>
          </p:nvPr>
        </p:nvSpPr>
        <p:spPr/>
        <p:txBody>
          <a:bodyPr/>
          <a:lstStyle/>
          <a:p>
            <a:fld id="{9804198E-BC97-7740-9C73-50F754613D9F}" type="slidenum">
              <a:rPr lang="en-US" smtClean="0"/>
              <a:t>6</a:t>
            </a:fld>
            <a:endParaRPr lang="en-US"/>
          </a:p>
        </p:txBody>
      </p:sp>
    </p:spTree>
    <p:extLst>
      <p:ext uri="{BB962C8B-B14F-4D97-AF65-F5344CB8AC3E}">
        <p14:creationId xmlns:p14="http://schemas.microsoft.com/office/powerpoint/2010/main" val="398973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Transferring to a university the size of A&amp;M provides opportunities but also presents challenges. Being new to A&amp;M means you may have questions or want allies to help you find resources and navigate a new campus and campus culture as you adjust to life as a New Aggie.</a:t>
            </a:r>
          </a:p>
        </p:txBody>
      </p:sp>
      <p:sp>
        <p:nvSpPr>
          <p:cNvPr id="4" name="Slide Number Placeholder 3"/>
          <p:cNvSpPr>
            <a:spLocks noGrp="1"/>
          </p:cNvSpPr>
          <p:nvPr>
            <p:ph type="sldNum" sz="quarter" idx="10"/>
          </p:nvPr>
        </p:nvSpPr>
        <p:spPr/>
        <p:txBody>
          <a:bodyPr/>
          <a:lstStyle/>
          <a:p>
            <a:fld id="{9804198E-BC97-7740-9C73-50F754613D9F}" type="slidenum">
              <a:rPr lang="en-US" smtClean="0"/>
              <a:t>7</a:t>
            </a:fld>
            <a:endParaRPr lang="en-US"/>
          </a:p>
        </p:txBody>
      </p:sp>
    </p:spTree>
    <p:extLst>
      <p:ext uri="{BB962C8B-B14F-4D97-AF65-F5344CB8AC3E}">
        <p14:creationId xmlns:p14="http://schemas.microsoft.com/office/powerpoint/2010/main" val="381335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Academic Success Center offers three types of workshops on topics important to academic success. Workshops typically last about 6 hours a week (in two or three meetings) for two weeks, and are offered throughout the semester. Sign up on the ASC website. </a:t>
            </a:r>
          </a:p>
          <a:p>
            <a:r>
              <a:rPr lang="en-US" dirty="0"/>
              <a:t>.</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8</a:t>
            </a:fld>
            <a:endParaRPr lang="en-US"/>
          </a:p>
        </p:txBody>
      </p:sp>
    </p:spTree>
    <p:extLst>
      <p:ext uri="{BB962C8B-B14F-4D97-AF65-F5344CB8AC3E}">
        <p14:creationId xmlns:p14="http://schemas.microsoft.com/office/powerpoint/2010/main" val="420837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StudyHub</a:t>
            </a:r>
            <a:r>
              <a:rPr lang="en-US" dirty="0"/>
              <a:t> web site focuses on free on-campus academic resources of many types. You can search for a specific subject, search by type of support (such as tutoring, help desk, or academic coaching), </a:t>
            </a:r>
            <a:r>
              <a:rPr lang="en-US"/>
              <a:t>or search </a:t>
            </a:r>
            <a:r>
              <a:rPr lang="en-US" dirty="0"/>
              <a:t>by location to see </a:t>
            </a:r>
            <a:r>
              <a:rPr lang="en-US" dirty="0" err="1"/>
              <a:t>url</a:t>
            </a:r>
            <a:r>
              <a:rPr lang="en-US" dirty="0"/>
              <a:t> and contact information.</a:t>
            </a:r>
          </a:p>
        </p:txBody>
      </p:sp>
      <p:sp>
        <p:nvSpPr>
          <p:cNvPr id="4" name="Slide Number Placeholder 3"/>
          <p:cNvSpPr>
            <a:spLocks noGrp="1"/>
          </p:cNvSpPr>
          <p:nvPr>
            <p:ph type="sldNum" sz="quarter" idx="10"/>
          </p:nvPr>
        </p:nvSpPr>
        <p:spPr/>
        <p:txBody>
          <a:bodyPr/>
          <a:lstStyle/>
          <a:p>
            <a:fld id="{9804198E-BC97-7740-9C73-50F754613D9F}" type="slidenum">
              <a:rPr lang="en-US" smtClean="0"/>
              <a:t>9</a:t>
            </a:fld>
            <a:endParaRPr lang="en-US"/>
          </a:p>
        </p:txBody>
      </p:sp>
    </p:spTree>
    <p:extLst>
      <p:ext uri="{BB962C8B-B14F-4D97-AF65-F5344CB8AC3E}">
        <p14:creationId xmlns:p14="http://schemas.microsoft.com/office/powerpoint/2010/main" val="1770877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4/21/23</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charset="2"/>
        <a:buChar char="ü"/>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charset="2"/>
        <a:buChar char="ü"/>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charset="2"/>
        <a:buChar char="ü"/>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Studyhub.tamu.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The Academic Success Center (ASC) Top 10 Tips for Academic Success </a:t>
            </a:r>
          </a:p>
        </p:txBody>
      </p:sp>
    </p:spTree>
    <p:extLst>
      <p:ext uri="{BB962C8B-B14F-4D97-AF65-F5344CB8AC3E}">
        <p14:creationId xmlns:p14="http://schemas.microsoft.com/office/powerpoint/2010/main" val="47957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The Top 10 Tips for Academic Success</a:t>
            </a:r>
            <a:endParaRPr lang="en-US" dirty="0"/>
          </a:p>
        </p:txBody>
      </p:sp>
      <p:sp>
        <p:nvSpPr>
          <p:cNvPr id="3" name="Subtitle 2"/>
          <p:cNvSpPr>
            <a:spLocks noGrp="1"/>
          </p:cNvSpPr>
          <p:nvPr>
            <p:ph type="subTitle" idx="1"/>
          </p:nvPr>
        </p:nvSpPr>
        <p:spPr>
          <a:xfrm>
            <a:off x="607501" y="5460140"/>
            <a:ext cx="7929000" cy="434974"/>
          </a:xfrm>
        </p:spPr>
        <p:txBody>
          <a:bodyPr/>
          <a:lstStyle/>
          <a:p>
            <a:r>
              <a:rPr lang="en-US" sz="1400" dirty="0"/>
              <a:t>These are good strategies to start from day one!</a:t>
            </a:r>
          </a:p>
          <a:p>
            <a:endParaRPr lang="en-US" dirty="0"/>
          </a:p>
        </p:txBody>
      </p:sp>
    </p:spTree>
    <p:extLst>
      <p:ext uri="{BB962C8B-B14F-4D97-AF65-F5344CB8AC3E}">
        <p14:creationId xmlns:p14="http://schemas.microsoft.com/office/powerpoint/2010/main" val="253722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#1: Go to Class!</a:t>
            </a:r>
          </a:p>
        </p:txBody>
      </p:sp>
      <p:sp>
        <p:nvSpPr>
          <p:cNvPr id="3" name="Content Placeholder 2"/>
          <p:cNvSpPr>
            <a:spLocks noGrp="1"/>
          </p:cNvSpPr>
          <p:nvPr>
            <p:ph idx="1"/>
          </p:nvPr>
        </p:nvSpPr>
        <p:spPr>
          <a:xfrm>
            <a:off x="607501" y="2441743"/>
            <a:ext cx="3964500" cy="4041353"/>
          </a:xfrm>
        </p:spPr>
        <p:txBody>
          <a:bodyPr>
            <a:normAutofit fontScale="92500" lnSpcReduction="10000"/>
          </a:bodyPr>
          <a:lstStyle/>
          <a:p>
            <a:r>
              <a:rPr lang="en-US" sz="2200" dirty="0"/>
              <a:t>If you are NOT going to class you are missing something!</a:t>
            </a:r>
          </a:p>
          <a:p>
            <a:endParaRPr lang="en-US" sz="2200" dirty="0"/>
          </a:p>
          <a:p>
            <a:r>
              <a:rPr lang="en-US" sz="2200" dirty="0"/>
              <a:t>It is the #1 strategy for success!</a:t>
            </a:r>
          </a:p>
          <a:p>
            <a:endParaRPr lang="en-US" sz="2200" dirty="0"/>
          </a:p>
          <a:p>
            <a:r>
              <a:rPr lang="en-US" sz="2200" dirty="0"/>
              <a:t>Meet with your professor BEFORE you are having issues.</a:t>
            </a:r>
          </a:p>
          <a:p>
            <a:endParaRPr lang="en-US" sz="2200" dirty="0"/>
          </a:p>
          <a:p>
            <a:r>
              <a:rPr lang="en-US" sz="2200" dirty="0"/>
              <a:t>Make a friend!</a:t>
            </a:r>
          </a:p>
          <a:p>
            <a:endParaRPr lang="en-US" dirty="0"/>
          </a:p>
        </p:txBody>
      </p:sp>
      <p:pic>
        <p:nvPicPr>
          <p:cNvPr id="4" name="Picture 3"/>
          <p:cNvPicPr>
            <a:picLocks noChangeAspect="1"/>
          </p:cNvPicPr>
          <p:nvPr/>
        </p:nvPicPr>
        <p:blipFill>
          <a:blip r:embed="rId3"/>
          <a:stretch>
            <a:fillRect/>
          </a:stretch>
        </p:blipFill>
        <p:spPr>
          <a:xfrm>
            <a:off x="4782138" y="2925962"/>
            <a:ext cx="4005419" cy="2706859"/>
          </a:xfrm>
          <a:prstGeom prst="rect">
            <a:avLst/>
          </a:prstGeom>
        </p:spPr>
      </p:pic>
    </p:spTree>
    <p:extLst>
      <p:ext uri="{BB962C8B-B14F-4D97-AF65-F5344CB8AC3E}">
        <p14:creationId xmlns:p14="http://schemas.microsoft.com/office/powerpoint/2010/main" val="67958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#2: Be Prepared For Class</a:t>
            </a:r>
          </a:p>
        </p:txBody>
      </p:sp>
      <p:sp>
        <p:nvSpPr>
          <p:cNvPr id="3" name="Content Placeholder 2"/>
          <p:cNvSpPr>
            <a:spLocks noGrp="1"/>
          </p:cNvSpPr>
          <p:nvPr>
            <p:ph sz="half" idx="1"/>
          </p:nvPr>
        </p:nvSpPr>
        <p:spPr>
          <a:xfrm>
            <a:off x="607500" y="2496608"/>
            <a:ext cx="7347780" cy="4050496"/>
          </a:xfrm>
        </p:spPr>
        <p:txBody>
          <a:bodyPr>
            <a:normAutofit/>
          </a:bodyPr>
          <a:lstStyle/>
          <a:p>
            <a:r>
              <a:rPr lang="en-US" sz="2000" dirty="0"/>
              <a:t>Read before you go to class!</a:t>
            </a:r>
          </a:p>
          <a:p>
            <a:endParaRPr lang="en-US" sz="2000" dirty="0"/>
          </a:p>
          <a:p>
            <a:r>
              <a:rPr lang="en-US" sz="2000" dirty="0"/>
              <a:t>If you have questions, write them down.</a:t>
            </a:r>
          </a:p>
          <a:p>
            <a:endParaRPr lang="en-US" sz="2000" dirty="0"/>
          </a:p>
          <a:p>
            <a:r>
              <a:rPr lang="en-US" sz="2000" dirty="0"/>
              <a:t>Study, study, study! </a:t>
            </a:r>
          </a:p>
          <a:p>
            <a:endParaRPr lang="en-US" sz="2000" dirty="0"/>
          </a:p>
          <a:p>
            <a:r>
              <a:rPr lang="en-US" sz="2000" dirty="0"/>
              <a:t>If a professor provides lecture notes, print them off.</a:t>
            </a:r>
          </a:p>
          <a:p>
            <a:endParaRPr lang="en-US" dirty="0"/>
          </a:p>
        </p:txBody>
      </p:sp>
    </p:spTree>
    <p:extLst>
      <p:ext uri="{BB962C8B-B14F-4D97-AF65-F5344CB8AC3E}">
        <p14:creationId xmlns:p14="http://schemas.microsoft.com/office/powerpoint/2010/main" val="149005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#3: Take Good Notes</a:t>
            </a:r>
          </a:p>
        </p:txBody>
      </p:sp>
      <p:sp>
        <p:nvSpPr>
          <p:cNvPr id="3" name="Content Placeholder 2"/>
          <p:cNvSpPr>
            <a:spLocks noGrp="1"/>
          </p:cNvSpPr>
          <p:nvPr>
            <p:ph sz="half" idx="1"/>
          </p:nvPr>
        </p:nvSpPr>
        <p:spPr>
          <a:xfrm>
            <a:off x="376290" y="2204000"/>
            <a:ext cx="4643766" cy="4507696"/>
          </a:xfrm>
        </p:spPr>
        <p:txBody>
          <a:bodyPr>
            <a:normAutofit fontScale="25000" lnSpcReduction="20000"/>
          </a:bodyPr>
          <a:lstStyle/>
          <a:p>
            <a:r>
              <a:rPr lang="en-US" sz="7200" dirty="0"/>
              <a:t>Find a good seat and pay attention</a:t>
            </a:r>
          </a:p>
          <a:p>
            <a:endParaRPr lang="en-US" sz="7200" dirty="0"/>
          </a:p>
          <a:p>
            <a:r>
              <a:rPr lang="en-US" sz="7200" dirty="0"/>
              <a:t>Listen actively</a:t>
            </a:r>
          </a:p>
          <a:p>
            <a:endParaRPr lang="en-US" sz="7200" dirty="0"/>
          </a:p>
          <a:p>
            <a:r>
              <a:rPr lang="en-US" sz="7200" dirty="0"/>
              <a:t>Don’t try to write </a:t>
            </a:r>
            <a:r>
              <a:rPr lang="en-US" sz="7200" i="1" dirty="0"/>
              <a:t>everything</a:t>
            </a:r>
            <a:r>
              <a:rPr lang="en-US" sz="7200" dirty="0"/>
              <a:t> down</a:t>
            </a:r>
          </a:p>
          <a:p>
            <a:endParaRPr lang="en-US" sz="7200" dirty="0"/>
          </a:p>
          <a:p>
            <a:r>
              <a:rPr lang="en-US" sz="7200" dirty="0"/>
              <a:t>Ask questions</a:t>
            </a:r>
          </a:p>
          <a:p>
            <a:endParaRPr lang="en-US" sz="7200" dirty="0"/>
          </a:p>
          <a:p>
            <a:r>
              <a:rPr lang="en-US" sz="7200" dirty="0"/>
              <a:t>Use note-taking strategies:</a:t>
            </a:r>
          </a:p>
          <a:p>
            <a:pPr lvl="1"/>
            <a:r>
              <a:rPr lang="en-US" sz="7200" dirty="0"/>
              <a:t>Cornell Notes</a:t>
            </a:r>
          </a:p>
          <a:p>
            <a:pPr lvl="1"/>
            <a:r>
              <a:rPr lang="en-US" sz="7200" dirty="0"/>
              <a:t>Modified Outline</a:t>
            </a:r>
          </a:p>
          <a:p>
            <a:pPr lvl="1"/>
            <a:r>
              <a:rPr lang="en-US" sz="7200" dirty="0"/>
              <a:t>T-Notes</a:t>
            </a:r>
          </a:p>
          <a:p>
            <a:endParaRPr lang="en-US" dirty="0"/>
          </a:p>
        </p:txBody>
      </p:sp>
      <p:pic>
        <p:nvPicPr>
          <p:cNvPr id="5" name="Content Placeholder 4"/>
          <p:cNvPicPr>
            <a:picLocks noGrp="1" noChangeAspect="1"/>
          </p:cNvPicPr>
          <p:nvPr>
            <p:ph sz="half" idx="2"/>
          </p:nvPr>
        </p:nvPicPr>
        <p:blipFill>
          <a:blip r:embed="rId3"/>
          <a:stretch>
            <a:fillRect/>
          </a:stretch>
        </p:blipFill>
        <p:spPr>
          <a:xfrm>
            <a:off x="5333833" y="2204000"/>
            <a:ext cx="3403834" cy="4404355"/>
          </a:xfrm>
          <a:prstGeom prst="rect">
            <a:avLst/>
          </a:prstGeom>
        </p:spPr>
      </p:pic>
    </p:spTree>
    <p:extLst>
      <p:ext uri="{BB962C8B-B14F-4D97-AF65-F5344CB8AC3E}">
        <p14:creationId xmlns:p14="http://schemas.microsoft.com/office/powerpoint/2010/main" val="372457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593492"/>
            <a:ext cx="8897112" cy="869548"/>
          </a:xfrm>
        </p:spPr>
        <p:txBody>
          <a:bodyPr/>
          <a:lstStyle/>
          <a:p>
            <a:r>
              <a:rPr lang="en-US" sz="3200" dirty="0"/>
              <a:t>#4: Implement a Time Management System</a:t>
            </a:r>
          </a:p>
        </p:txBody>
      </p:sp>
      <p:sp>
        <p:nvSpPr>
          <p:cNvPr id="3" name="Content Placeholder 2"/>
          <p:cNvSpPr>
            <a:spLocks noGrp="1"/>
          </p:cNvSpPr>
          <p:nvPr>
            <p:ph idx="1"/>
          </p:nvPr>
        </p:nvSpPr>
        <p:spPr>
          <a:xfrm>
            <a:off x="614034" y="2615479"/>
            <a:ext cx="7915931" cy="3636511"/>
          </a:xfrm>
        </p:spPr>
        <p:txBody>
          <a:bodyPr>
            <a:normAutofit lnSpcReduction="10000"/>
          </a:bodyPr>
          <a:lstStyle/>
          <a:p>
            <a:r>
              <a:rPr lang="en-US" sz="2000" dirty="0"/>
              <a:t>Fixed Commitment Calendar, Day Planner, Study Log…</a:t>
            </a:r>
          </a:p>
          <a:p>
            <a:endParaRPr lang="en-US" sz="2000" dirty="0"/>
          </a:p>
          <a:p>
            <a:r>
              <a:rPr lang="en-US" sz="2000" dirty="0"/>
              <a:t>2-3 hours per credit hour</a:t>
            </a:r>
          </a:p>
          <a:p>
            <a:endParaRPr lang="en-US" sz="2000" dirty="0"/>
          </a:p>
          <a:p>
            <a:r>
              <a:rPr lang="en-US" sz="2000" dirty="0"/>
              <a:t>Schedule specific study times for each class</a:t>
            </a:r>
          </a:p>
          <a:p>
            <a:endParaRPr lang="en-US" sz="2000" dirty="0"/>
          </a:p>
          <a:p>
            <a:r>
              <a:rPr lang="en-US" sz="2000" dirty="0"/>
              <a:t>Break up your tasks to fight procrastination</a:t>
            </a:r>
          </a:p>
          <a:p>
            <a:endParaRPr lang="en-US" sz="2000" dirty="0"/>
          </a:p>
          <a:p>
            <a:r>
              <a:rPr lang="en-US" sz="2000" dirty="0"/>
              <a:t>If it doesn’t work for you, try something else!</a:t>
            </a:r>
          </a:p>
          <a:p>
            <a:endParaRPr lang="en-US" dirty="0"/>
          </a:p>
        </p:txBody>
      </p:sp>
    </p:spTree>
    <p:extLst>
      <p:ext uri="{BB962C8B-B14F-4D97-AF65-F5344CB8AC3E}">
        <p14:creationId xmlns:p14="http://schemas.microsoft.com/office/powerpoint/2010/main" val="373512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#5: Identify Good Study Environments</a:t>
            </a:r>
          </a:p>
        </p:txBody>
      </p:sp>
      <p:sp>
        <p:nvSpPr>
          <p:cNvPr id="3" name="Content Placeholder 2"/>
          <p:cNvSpPr>
            <a:spLocks noGrp="1"/>
          </p:cNvSpPr>
          <p:nvPr>
            <p:ph idx="1"/>
          </p:nvPr>
        </p:nvSpPr>
        <p:spPr>
          <a:xfrm>
            <a:off x="470340" y="2415415"/>
            <a:ext cx="4321115" cy="4159121"/>
          </a:xfrm>
        </p:spPr>
        <p:txBody>
          <a:bodyPr>
            <a:normAutofit fontScale="77500" lnSpcReduction="20000"/>
          </a:bodyPr>
          <a:lstStyle/>
          <a:p>
            <a:r>
              <a:rPr lang="en-US" sz="2600" dirty="0"/>
              <a:t>Know when you are most alert and what time you are able to study best.</a:t>
            </a:r>
          </a:p>
          <a:p>
            <a:endParaRPr lang="en-US" sz="2600" dirty="0"/>
          </a:p>
          <a:p>
            <a:r>
              <a:rPr lang="en-US" sz="2600" dirty="0"/>
              <a:t>Find a place that is comfortable, but not TOO comfortable!</a:t>
            </a:r>
          </a:p>
          <a:p>
            <a:endParaRPr lang="en-US" sz="2600" dirty="0"/>
          </a:p>
          <a:p>
            <a:r>
              <a:rPr lang="en-US" sz="2600" dirty="0"/>
              <a:t>Limit your external distractions and reduce your internal distractions.</a:t>
            </a:r>
          </a:p>
          <a:p>
            <a:endParaRPr lang="en-US" sz="2600" dirty="0"/>
          </a:p>
          <a:p>
            <a:r>
              <a:rPr lang="en-US" sz="2600" dirty="0"/>
              <a:t>NEVER study in bed!</a:t>
            </a:r>
          </a:p>
          <a:p>
            <a:endParaRPr lang="en-US" dirty="0"/>
          </a:p>
        </p:txBody>
      </p:sp>
      <p:pic>
        <p:nvPicPr>
          <p:cNvPr id="4" name="Picture 3"/>
          <p:cNvPicPr>
            <a:picLocks noChangeAspect="1"/>
          </p:cNvPicPr>
          <p:nvPr/>
        </p:nvPicPr>
        <p:blipFill>
          <a:blip r:embed="rId3"/>
          <a:stretch>
            <a:fillRect/>
          </a:stretch>
        </p:blipFill>
        <p:spPr>
          <a:xfrm>
            <a:off x="4855465" y="2889387"/>
            <a:ext cx="3974937" cy="2688569"/>
          </a:xfrm>
          <a:prstGeom prst="rect">
            <a:avLst/>
          </a:prstGeom>
        </p:spPr>
      </p:pic>
    </p:spTree>
    <p:extLst>
      <p:ext uri="{BB962C8B-B14F-4D97-AF65-F5344CB8AC3E}">
        <p14:creationId xmlns:p14="http://schemas.microsoft.com/office/powerpoint/2010/main" val="28622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#6: Read Actively</a:t>
            </a:r>
          </a:p>
        </p:txBody>
      </p:sp>
      <p:sp>
        <p:nvSpPr>
          <p:cNvPr id="3" name="Content Placeholder 2"/>
          <p:cNvSpPr>
            <a:spLocks noGrp="1"/>
          </p:cNvSpPr>
          <p:nvPr>
            <p:ph idx="1"/>
          </p:nvPr>
        </p:nvSpPr>
        <p:spPr>
          <a:xfrm>
            <a:off x="607500" y="2588047"/>
            <a:ext cx="7915931" cy="3636511"/>
          </a:xfrm>
        </p:spPr>
        <p:txBody>
          <a:bodyPr>
            <a:normAutofit lnSpcReduction="10000"/>
          </a:bodyPr>
          <a:lstStyle/>
          <a:p>
            <a:r>
              <a:rPr lang="en-US" sz="2000" dirty="0"/>
              <a:t>Preview/Survey</a:t>
            </a:r>
          </a:p>
          <a:p>
            <a:endParaRPr lang="en-US" sz="2000" dirty="0"/>
          </a:p>
          <a:p>
            <a:r>
              <a:rPr lang="en-US" sz="2000" dirty="0"/>
              <a:t>Create questions to read with a purpose</a:t>
            </a:r>
          </a:p>
          <a:p>
            <a:endParaRPr lang="en-US" sz="2000" dirty="0"/>
          </a:p>
          <a:p>
            <a:r>
              <a:rPr lang="en-US" sz="2000" dirty="0"/>
              <a:t>Avoid “Happy Highlighter Syndrome”</a:t>
            </a:r>
          </a:p>
          <a:p>
            <a:endParaRPr lang="en-US" sz="2000" dirty="0"/>
          </a:p>
          <a:p>
            <a:r>
              <a:rPr lang="en-US" sz="2000" dirty="0"/>
              <a:t>Alternate readings with active study strategies</a:t>
            </a:r>
          </a:p>
          <a:p>
            <a:endParaRPr lang="en-US" sz="2000" dirty="0"/>
          </a:p>
          <a:p>
            <a:r>
              <a:rPr lang="en-US" sz="2000" dirty="0"/>
              <a:t>Ask “Why?” “How?” and “What if?” questions</a:t>
            </a:r>
          </a:p>
          <a:p>
            <a:endParaRPr lang="en-US" dirty="0"/>
          </a:p>
        </p:txBody>
      </p:sp>
    </p:spTree>
    <p:extLst>
      <p:ext uri="{BB962C8B-B14F-4D97-AF65-F5344CB8AC3E}">
        <p14:creationId xmlns:p14="http://schemas.microsoft.com/office/powerpoint/2010/main" val="356507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#7: Review and Test Yourself</a:t>
            </a:r>
          </a:p>
        </p:txBody>
      </p:sp>
      <p:sp>
        <p:nvSpPr>
          <p:cNvPr id="3" name="Content Placeholder 2"/>
          <p:cNvSpPr>
            <a:spLocks noGrp="1"/>
          </p:cNvSpPr>
          <p:nvPr>
            <p:ph idx="1"/>
          </p:nvPr>
        </p:nvSpPr>
        <p:spPr>
          <a:xfrm>
            <a:off x="607500" y="2386879"/>
            <a:ext cx="8283078" cy="4370537"/>
          </a:xfrm>
        </p:spPr>
        <p:txBody>
          <a:bodyPr>
            <a:normAutofit fontScale="77500" lnSpcReduction="20000"/>
          </a:bodyPr>
          <a:lstStyle/>
          <a:p>
            <a:r>
              <a:rPr lang="en-US" sz="2600" dirty="0"/>
              <a:t>Review your notes every day.</a:t>
            </a:r>
          </a:p>
          <a:p>
            <a:endParaRPr lang="en-US" sz="2600" dirty="0"/>
          </a:p>
          <a:p>
            <a:r>
              <a:rPr lang="en-US" sz="2600" dirty="0"/>
              <a:t>Create and plan a study strategy for each exam.</a:t>
            </a:r>
          </a:p>
          <a:p>
            <a:endParaRPr lang="en-US" sz="2600" dirty="0"/>
          </a:p>
          <a:p>
            <a:r>
              <a:rPr lang="en-US" sz="2600" dirty="0"/>
              <a:t>Develop your own study guides and practice exams.</a:t>
            </a:r>
          </a:p>
          <a:p>
            <a:endParaRPr lang="en-US" sz="2600" dirty="0"/>
          </a:p>
          <a:p>
            <a:r>
              <a:rPr lang="en-US" sz="2600" dirty="0"/>
              <a:t>Use test preparation techniques</a:t>
            </a:r>
          </a:p>
          <a:p>
            <a:pPr lvl="1"/>
            <a:r>
              <a:rPr lang="en-US" sz="2600" dirty="0"/>
              <a:t>Flash cards</a:t>
            </a:r>
          </a:p>
          <a:p>
            <a:pPr lvl="1"/>
            <a:r>
              <a:rPr lang="en-US" sz="2600" dirty="0"/>
              <a:t>Timelines</a:t>
            </a:r>
          </a:p>
          <a:p>
            <a:pPr lvl="1"/>
            <a:r>
              <a:rPr lang="en-US" sz="2600" dirty="0"/>
              <a:t>Comparison charts</a:t>
            </a:r>
          </a:p>
          <a:p>
            <a:pPr lvl="1"/>
            <a:r>
              <a:rPr lang="en-US" sz="2600" dirty="0"/>
              <a:t>Concept Maps</a:t>
            </a:r>
          </a:p>
          <a:p>
            <a:endParaRPr lang="en-US" dirty="0"/>
          </a:p>
        </p:txBody>
      </p:sp>
    </p:spTree>
    <p:extLst>
      <p:ext uri="{BB962C8B-B14F-4D97-AF65-F5344CB8AC3E}">
        <p14:creationId xmlns:p14="http://schemas.microsoft.com/office/powerpoint/2010/main" val="321155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#8: Think Positive </a:t>
            </a:r>
          </a:p>
        </p:txBody>
      </p:sp>
      <p:sp>
        <p:nvSpPr>
          <p:cNvPr id="3" name="Content Placeholder 2"/>
          <p:cNvSpPr>
            <a:spLocks noGrp="1"/>
          </p:cNvSpPr>
          <p:nvPr>
            <p:ph sz="half" idx="1"/>
          </p:nvPr>
        </p:nvSpPr>
        <p:spPr>
          <a:xfrm>
            <a:off x="266562" y="2368592"/>
            <a:ext cx="4524894" cy="4416256"/>
          </a:xfrm>
        </p:spPr>
        <p:txBody>
          <a:bodyPr>
            <a:normAutofit/>
          </a:bodyPr>
          <a:lstStyle/>
          <a:p>
            <a:r>
              <a:rPr lang="en-US" sz="1800" dirty="0"/>
              <a:t>Emotional state can affect learning!</a:t>
            </a:r>
          </a:p>
          <a:p>
            <a:endParaRPr lang="en-US" sz="1800" dirty="0"/>
          </a:p>
          <a:p>
            <a:r>
              <a:rPr lang="en-US" sz="1800" dirty="0"/>
              <a:t>Develop “want to”</a:t>
            </a:r>
          </a:p>
          <a:p>
            <a:pPr lvl="1"/>
            <a:r>
              <a:rPr lang="en-US" sz="1800" dirty="0"/>
              <a:t>Find relevance, value, and importance in any task.</a:t>
            </a:r>
          </a:p>
          <a:p>
            <a:pPr lvl="1"/>
            <a:endParaRPr lang="en-US" sz="1800" dirty="0"/>
          </a:p>
          <a:p>
            <a:r>
              <a:rPr lang="en-US" sz="1800" dirty="0"/>
              <a:t>Develop “can do”</a:t>
            </a:r>
          </a:p>
          <a:p>
            <a:pPr lvl="1"/>
            <a:r>
              <a:rPr lang="en-US" sz="1800" dirty="0"/>
              <a:t>Eliminate feelings of self doubt or feelings of frustration.</a:t>
            </a:r>
          </a:p>
          <a:p>
            <a:pPr lvl="1"/>
            <a:endParaRPr lang="en-US" sz="1800" dirty="0"/>
          </a:p>
          <a:p>
            <a:r>
              <a:rPr lang="en-US" sz="1800" dirty="0"/>
              <a:t>Setting up SMART goals can make a difference.</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942015" y="2838378"/>
            <a:ext cx="3895725" cy="2754266"/>
          </a:xfrm>
          <a:prstGeom prst="rect">
            <a:avLst/>
          </a:prstGeom>
        </p:spPr>
      </p:pic>
    </p:spTree>
    <p:extLst>
      <p:ext uri="{BB962C8B-B14F-4D97-AF65-F5344CB8AC3E}">
        <p14:creationId xmlns:p14="http://schemas.microsoft.com/office/powerpoint/2010/main" val="187073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#9: Know Your Resources</a:t>
            </a:r>
          </a:p>
        </p:txBody>
      </p:sp>
      <p:sp>
        <p:nvSpPr>
          <p:cNvPr id="3" name="Content Placeholder 2"/>
          <p:cNvSpPr>
            <a:spLocks noGrp="1"/>
          </p:cNvSpPr>
          <p:nvPr>
            <p:ph sz="half" idx="1"/>
          </p:nvPr>
        </p:nvSpPr>
        <p:spPr>
          <a:xfrm>
            <a:off x="330570" y="2350304"/>
            <a:ext cx="8475102" cy="4443688"/>
          </a:xfrm>
        </p:spPr>
        <p:txBody>
          <a:bodyPr>
            <a:normAutofit fontScale="92500" lnSpcReduction="20000"/>
          </a:bodyPr>
          <a:lstStyle/>
          <a:p>
            <a:r>
              <a:rPr lang="en-US" sz="2200" dirty="0"/>
              <a:t>Be familiar with academic resources on and off campus.</a:t>
            </a:r>
          </a:p>
          <a:p>
            <a:endParaRPr lang="en-US" sz="2200" dirty="0"/>
          </a:p>
          <a:p>
            <a:r>
              <a:rPr lang="en-US" sz="2200" dirty="0"/>
              <a:t>Use available resources such as:</a:t>
            </a:r>
          </a:p>
          <a:p>
            <a:pPr lvl="1"/>
            <a:r>
              <a:rPr lang="en-US" sz="2200" dirty="0"/>
              <a:t>Academic Success Center</a:t>
            </a:r>
          </a:p>
          <a:p>
            <a:pPr lvl="1"/>
            <a:r>
              <a:rPr lang="en-US" sz="2200" dirty="0"/>
              <a:t>Counseling and Psychological Services</a:t>
            </a:r>
          </a:p>
          <a:p>
            <a:pPr lvl="1"/>
            <a:r>
              <a:rPr lang="en-US" sz="2200" dirty="0"/>
              <a:t>Career Center</a:t>
            </a:r>
          </a:p>
          <a:p>
            <a:pPr lvl="1"/>
            <a:r>
              <a:rPr lang="en-US" sz="2200" dirty="0"/>
              <a:t>University Writing Center</a:t>
            </a:r>
          </a:p>
          <a:p>
            <a:pPr lvl="1"/>
            <a:r>
              <a:rPr lang="en-US" sz="2200" dirty="0"/>
              <a:t>Disability Services</a:t>
            </a:r>
          </a:p>
          <a:p>
            <a:pPr lvl="1"/>
            <a:r>
              <a:rPr lang="en-US" sz="2200" dirty="0"/>
              <a:t>Studyhub.tamu.edu</a:t>
            </a:r>
          </a:p>
          <a:p>
            <a:endParaRPr lang="en-US" sz="2200" dirty="0"/>
          </a:p>
          <a:p>
            <a:r>
              <a:rPr lang="en-US" sz="2200" dirty="0"/>
              <a:t>Your most important resources are your professors and academic advisor.</a:t>
            </a:r>
          </a:p>
          <a:p>
            <a:endParaRPr lang="en-US" dirty="0"/>
          </a:p>
        </p:txBody>
      </p:sp>
    </p:spTree>
    <p:extLst>
      <p:ext uri="{BB962C8B-B14F-4D97-AF65-F5344CB8AC3E}">
        <p14:creationId xmlns:p14="http://schemas.microsoft.com/office/powerpoint/2010/main" val="46489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34" y="485302"/>
            <a:ext cx="7928999" cy="970450"/>
          </a:xfrm>
        </p:spPr>
        <p:txBody>
          <a:bodyPr/>
          <a:lstStyle/>
          <a:p>
            <a:r>
              <a:rPr lang="en-US" sz="3200" dirty="0"/>
              <a:t>Who the ASC is and what they do</a:t>
            </a:r>
          </a:p>
        </p:txBody>
      </p:sp>
      <p:sp>
        <p:nvSpPr>
          <p:cNvPr id="3" name="Content Placeholder 2"/>
          <p:cNvSpPr>
            <a:spLocks noGrp="1"/>
          </p:cNvSpPr>
          <p:nvPr>
            <p:ph idx="1"/>
          </p:nvPr>
        </p:nvSpPr>
        <p:spPr>
          <a:xfrm>
            <a:off x="614034" y="2222287"/>
            <a:ext cx="8063974" cy="4415905"/>
          </a:xfrm>
        </p:spPr>
        <p:txBody>
          <a:bodyPr>
            <a:normAutofit/>
          </a:bodyPr>
          <a:lstStyle/>
          <a:p>
            <a:pPr>
              <a:buSzPct val="90000"/>
            </a:pPr>
            <a:r>
              <a:rPr lang="en-US" sz="2000" b="1" dirty="0"/>
              <a:t>Mission:  provide comprehensive resources that help </a:t>
            </a:r>
            <a:r>
              <a:rPr lang="en-US" sz="2000" b="1" i="1" u="sng" dirty="0"/>
              <a:t>all</a:t>
            </a:r>
            <a:r>
              <a:rPr lang="en-US" sz="2000" b="1" dirty="0"/>
              <a:t> Aggies achieve their academic goals</a:t>
            </a:r>
          </a:p>
          <a:p>
            <a:pPr>
              <a:buSzPct val="90000"/>
            </a:pPr>
            <a:endParaRPr lang="en-US" sz="2000" b="1" dirty="0"/>
          </a:p>
          <a:p>
            <a:pPr>
              <a:buSzPct val="90000"/>
            </a:pPr>
            <a:r>
              <a:rPr lang="en-US" sz="2000" b="1" dirty="0"/>
              <a:t>The ASC provides a variety of academic services that help thousands of students each semester</a:t>
            </a:r>
          </a:p>
          <a:p>
            <a:pPr>
              <a:buSzPct val="90000"/>
            </a:pPr>
            <a:endParaRPr lang="en-US" sz="2000" b="1" dirty="0"/>
          </a:p>
          <a:p>
            <a:pPr>
              <a:buSzPct val="90000"/>
            </a:pPr>
            <a:r>
              <a:rPr lang="en-US" sz="2000" b="1" dirty="0"/>
              <a:t>The ASC works with students to identify roadblocks to their success and develop long-term solutions</a:t>
            </a:r>
          </a:p>
          <a:p>
            <a:endParaRPr lang="en-US" dirty="0"/>
          </a:p>
        </p:txBody>
      </p:sp>
    </p:spTree>
    <p:extLst>
      <p:ext uri="{BB962C8B-B14F-4D97-AF65-F5344CB8AC3E}">
        <p14:creationId xmlns:p14="http://schemas.microsoft.com/office/powerpoint/2010/main" val="3442353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#10: Seek Help</a:t>
            </a:r>
          </a:p>
        </p:txBody>
      </p:sp>
      <p:sp>
        <p:nvSpPr>
          <p:cNvPr id="3" name="Content Placeholder 2"/>
          <p:cNvSpPr>
            <a:spLocks noGrp="1"/>
          </p:cNvSpPr>
          <p:nvPr>
            <p:ph sz="half" idx="1"/>
          </p:nvPr>
        </p:nvSpPr>
        <p:spPr>
          <a:xfrm>
            <a:off x="607500" y="2368888"/>
            <a:ext cx="3889405" cy="4516840"/>
          </a:xfrm>
        </p:spPr>
        <p:txBody>
          <a:bodyPr>
            <a:normAutofit lnSpcReduction="10000"/>
          </a:bodyPr>
          <a:lstStyle/>
          <a:p>
            <a:r>
              <a:rPr lang="en-US" sz="2000" dirty="0"/>
              <a:t>Seek help the moment you begin struggling</a:t>
            </a:r>
          </a:p>
          <a:p>
            <a:endParaRPr lang="en-US" sz="2000" dirty="0"/>
          </a:p>
          <a:p>
            <a:r>
              <a:rPr lang="en-US" sz="2000" dirty="0"/>
              <a:t>Use available resources</a:t>
            </a:r>
          </a:p>
          <a:p>
            <a:endParaRPr lang="en-US" sz="2000" dirty="0"/>
          </a:p>
          <a:p>
            <a:r>
              <a:rPr lang="en-US" sz="2000" dirty="0"/>
              <a:t>Meet with your professors and talk to your academic advisors</a:t>
            </a:r>
          </a:p>
          <a:p>
            <a:pPr marL="0" indent="0">
              <a:buNone/>
            </a:pPr>
            <a:endParaRPr lang="en-US" sz="2000" dirty="0"/>
          </a:p>
          <a:p>
            <a:r>
              <a:rPr lang="en-US" sz="2000" dirty="0"/>
              <a:t>Come the Academic Success Center for help and referral.</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813999" y="2980000"/>
            <a:ext cx="3895725" cy="2599037"/>
          </a:xfrm>
          <a:prstGeom prst="rect">
            <a:avLst/>
          </a:prstGeom>
        </p:spPr>
      </p:pic>
    </p:spTree>
    <p:extLst>
      <p:ext uri="{BB962C8B-B14F-4D97-AF65-F5344CB8AC3E}">
        <p14:creationId xmlns:p14="http://schemas.microsoft.com/office/powerpoint/2010/main" val="324301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501" y="5460140"/>
            <a:ext cx="7929000" cy="434974"/>
          </a:xfrm>
        </p:spPr>
        <p:txBody>
          <a:bodyPr>
            <a:normAutofit/>
          </a:bodyPr>
          <a:lstStyle/>
          <a:p>
            <a:pPr algn="ctr"/>
            <a:r>
              <a:rPr lang="en-US" sz="1800" b="1" dirty="0"/>
              <a:t>And don’t forget StudyHub.tamu.edu!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93" y="1501902"/>
            <a:ext cx="4124325" cy="3086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62" y="1501902"/>
            <a:ext cx="4134971" cy="3086100"/>
          </a:xfrm>
          <a:prstGeom prst="rect">
            <a:avLst/>
          </a:prstGeom>
        </p:spPr>
      </p:pic>
    </p:spTree>
    <p:extLst>
      <p:ext uri="{BB962C8B-B14F-4D97-AF65-F5344CB8AC3E}">
        <p14:creationId xmlns:p14="http://schemas.microsoft.com/office/powerpoint/2010/main" val="379571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747" y="1899139"/>
            <a:ext cx="7578968" cy="4686300"/>
          </a:xfrm>
        </p:spPr>
        <p:txBody>
          <a:bodyPr>
            <a:noAutofit/>
          </a:bodyPr>
          <a:lstStyle/>
          <a:p>
            <a:pPr>
              <a:buSzPct val="90000"/>
            </a:pPr>
            <a:r>
              <a:rPr lang="en-US" sz="2800" b="1" dirty="0"/>
              <a:t>Academic Coaching</a:t>
            </a:r>
          </a:p>
          <a:p>
            <a:pPr>
              <a:buSzPct val="90000"/>
              <a:buFont typeface="Wingdings" charset="2"/>
              <a:buChar char="ü"/>
            </a:pPr>
            <a:r>
              <a:rPr lang="en-US" sz="2800" b="1" dirty="0"/>
              <a:t>Supplemental Instruction (SI)</a:t>
            </a:r>
          </a:p>
          <a:p>
            <a:pPr>
              <a:buSzPct val="90000"/>
              <a:buFont typeface="Wingdings" charset="2"/>
              <a:buChar char="ü"/>
            </a:pPr>
            <a:r>
              <a:rPr lang="en-US" sz="2800" b="1" dirty="0"/>
              <a:t>Tutoring</a:t>
            </a:r>
          </a:p>
          <a:p>
            <a:pPr>
              <a:buSzPct val="90000"/>
              <a:buFont typeface="Wingdings" charset="2"/>
              <a:buChar char="ü"/>
            </a:pPr>
            <a:r>
              <a:rPr lang="en-US" sz="2800" b="1" dirty="0"/>
              <a:t>Transfer Student Program (TSP)</a:t>
            </a:r>
          </a:p>
          <a:p>
            <a:pPr>
              <a:buSzPct val="90000"/>
              <a:buFont typeface="Wingdings" charset="2"/>
              <a:buChar char="ü"/>
            </a:pPr>
            <a:r>
              <a:rPr lang="en-US" sz="2800" b="1" dirty="0"/>
              <a:t>Courses &amp; Workshops</a:t>
            </a:r>
          </a:p>
          <a:p>
            <a:pPr>
              <a:buSzPct val="90000"/>
              <a:buFont typeface="Wingdings" charset="2"/>
              <a:buChar char="ü"/>
            </a:pPr>
            <a:r>
              <a:rPr lang="en-US" sz="2800" b="1" dirty="0">
                <a:hlinkClick r:id="rId3" action="ppaction://hlinkfile"/>
              </a:rPr>
              <a:t>Studyhub.tamu.edu</a:t>
            </a:r>
            <a:endParaRPr lang="en-US" sz="2800" b="1" dirty="0"/>
          </a:p>
        </p:txBody>
      </p:sp>
      <p:sp>
        <p:nvSpPr>
          <p:cNvPr id="4" name="Vertical Title 1"/>
          <p:cNvSpPr txBox="1">
            <a:spLocks/>
          </p:cNvSpPr>
          <p:nvPr/>
        </p:nvSpPr>
        <p:spPr>
          <a:xfrm>
            <a:off x="1061506" y="550455"/>
            <a:ext cx="5066271" cy="786027"/>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Our Services</a:t>
            </a:r>
          </a:p>
        </p:txBody>
      </p:sp>
    </p:spTree>
    <p:extLst>
      <p:ext uri="{BB962C8B-B14F-4D97-AF65-F5344CB8AC3E}">
        <p14:creationId xmlns:p14="http://schemas.microsoft.com/office/powerpoint/2010/main" val="3758601425"/>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951881" y="1481199"/>
            <a:ext cx="1342844" cy="2758643"/>
          </a:xfrm>
        </p:spPr>
        <p:txBody>
          <a:bodyPr/>
          <a:lstStyle/>
          <a:p>
            <a:r>
              <a:rPr lang="en-US" sz="4050" dirty="0"/>
              <a:t>Academic Coaching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80" y="710923"/>
            <a:ext cx="2730494" cy="1234546"/>
          </a:xfrm>
          <a:prstGeom prst="rect">
            <a:avLst/>
          </a:prstGeom>
        </p:spPr>
      </p:pic>
      <p:sp>
        <p:nvSpPr>
          <p:cNvPr id="13" name="TextBox 12"/>
          <p:cNvSpPr txBox="1"/>
          <p:nvPr/>
        </p:nvSpPr>
        <p:spPr>
          <a:xfrm>
            <a:off x="7284378" y="1883825"/>
            <a:ext cx="698643" cy="338554"/>
          </a:xfrm>
          <a:prstGeom prst="rect">
            <a:avLst/>
          </a:prstGeom>
          <a:noFill/>
        </p:spPr>
        <p:txBody>
          <a:bodyPr wrap="square" rtlCol="0">
            <a:spAutoFit/>
          </a:bodyPr>
          <a:lstStyle/>
          <a:p>
            <a:r>
              <a:rPr lang="en-US" sz="1600" b="1" dirty="0">
                <a:solidFill>
                  <a:srgbClr val="500000"/>
                </a:solidFill>
                <a:latin typeface="Franklin Gothic Heavy" charset="0"/>
                <a:ea typeface="Franklin Gothic Heavy" charset="0"/>
                <a:cs typeface="Franklin Gothic Heavy" charset="0"/>
              </a:rPr>
              <a:t>WITH</a:t>
            </a:r>
          </a:p>
        </p:txBody>
      </p:sp>
      <p:sp>
        <p:nvSpPr>
          <p:cNvPr id="9" name="Rectangle 8"/>
          <p:cNvSpPr/>
          <p:nvPr/>
        </p:nvSpPr>
        <p:spPr>
          <a:xfrm>
            <a:off x="456582" y="812530"/>
            <a:ext cx="5082572" cy="5262979"/>
          </a:xfrm>
          <a:prstGeom prst="rect">
            <a:avLst/>
          </a:prstGeom>
        </p:spPr>
        <p:txBody>
          <a:bodyPr wrap="square">
            <a:spAutoFit/>
          </a:bodyPr>
          <a:lstStyle/>
          <a:p>
            <a:pPr marL="285750" indent="-285750">
              <a:buClr>
                <a:srgbClr val="8EB7D2"/>
              </a:buClr>
              <a:buSzPct val="90000"/>
              <a:buFont typeface="Wingdings" charset="2"/>
              <a:buChar char="ü"/>
            </a:pPr>
            <a:r>
              <a:rPr lang="en-US" sz="2400" b="1" dirty="0">
                <a:latin typeface="Century Gothic" charset="0"/>
                <a:ea typeface="Century Gothic" charset="0"/>
                <a:cs typeface="Century Gothic" charset="0"/>
              </a:rPr>
              <a:t>Work one-one-one with a coach throughout a semester to develop an individualized plan to help you improve academically</a:t>
            </a:r>
          </a:p>
          <a:p>
            <a:pPr marL="285750" indent="-285750">
              <a:buClr>
                <a:srgbClr val="8EB7D2"/>
              </a:buClr>
              <a:buSzPct val="90000"/>
              <a:buFont typeface="Wingdings" charset="2"/>
              <a:buChar char="ü"/>
            </a:pPr>
            <a:endParaRPr lang="en-US" sz="2400" b="1" dirty="0">
              <a:latin typeface="Century Gothic" charset="0"/>
              <a:ea typeface="Century Gothic" charset="0"/>
              <a:cs typeface="Century Gothic" charset="0"/>
            </a:endParaRPr>
          </a:p>
          <a:p>
            <a:pPr marL="285750" indent="-285750">
              <a:buClr>
                <a:srgbClr val="8EB7D2"/>
              </a:buClr>
              <a:buSzPct val="90000"/>
              <a:buFont typeface="Wingdings" charset="2"/>
              <a:buChar char="ü"/>
            </a:pPr>
            <a:r>
              <a:rPr lang="en-US" sz="2400" b="1" dirty="0">
                <a:latin typeface="Century Gothic" charset="0"/>
                <a:ea typeface="Century Gothic" charset="0"/>
                <a:cs typeface="Century Gothic" charset="0"/>
              </a:rPr>
              <a:t>Group coaching also available for broader discussions of topics relevant to student success</a:t>
            </a:r>
          </a:p>
          <a:p>
            <a:pPr marL="285750" indent="-285750">
              <a:buClr>
                <a:srgbClr val="8EB7D2"/>
              </a:buClr>
              <a:buSzPct val="90000"/>
              <a:buFont typeface="Wingdings" charset="2"/>
              <a:buChar char="ü"/>
            </a:pPr>
            <a:endParaRPr lang="en-US" sz="2400" b="1" dirty="0">
              <a:latin typeface="Century Gothic" charset="0"/>
              <a:ea typeface="Century Gothic" charset="0"/>
              <a:cs typeface="Century Gothic" charset="0"/>
            </a:endParaRPr>
          </a:p>
          <a:p>
            <a:pPr marL="285750" indent="-285750">
              <a:buClr>
                <a:srgbClr val="8EB7D2"/>
              </a:buClr>
              <a:buSzPct val="90000"/>
              <a:buFont typeface="Wingdings" charset="2"/>
              <a:buChar char="ü"/>
            </a:pPr>
            <a:r>
              <a:rPr lang="en-US" sz="2400" b="1" dirty="0">
                <a:latin typeface="Century Gothic" charset="0"/>
                <a:ea typeface="Century Gothic" charset="0"/>
                <a:cs typeface="Century Gothic" charset="0"/>
              </a:rPr>
              <a:t>Visit:</a:t>
            </a:r>
            <a:r>
              <a:rPr lang="en-US" sz="2400" b="1" dirty="0">
                <a:solidFill>
                  <a:srgbClr val="FFFF00"/>
                </a:solidFill>
                <a:latin typeface="Century Gothic" charset="0"/>
                <a:ea typeface="Century Gothic" charset="0"/>
                <a:cs typeface="Century Gothic" charset="0"/>
              </a:rPr>
              <a:t> </a:t>
            </a:r>
            <a:r>
              <a:rPr lang="en-US" sz="2400" dirty="0">
                <a:solidFill>
                  <a:srgbClr val="FFFF00"/>
                </a:solidFill>
              </a:rPr>
              <a:t>http://asc.tamu.edu/Academic-Coaching</a:t>
            </a:r>
            <a:endParaRPr lang="en-US" sz="2400" b="1" dirty="0">
              <a:solidFill>
                <a:srgbClr val="FFFF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91768742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80" y="710923"/>
            <a:ext cx="2730494" cy="1234546"/>
          </a:xfrm>
          <a:prstGeom prst="rect">
            <a:avLst/>
          </a:prstGeom>
        </p:spPr>
      </p:pic>
      <p:sp>
        <p:nvSpPr>
          <p:cNvPr id="5" name="TextBox 4"/>
          <p:cNvSpPr txBox="1"/>
          <p:nvPr/>
        </p:nvSpPr>
        <p:spPr>
          <a:xfrm>
            <a:off x="7284378" y="1883825"/>
            <a:ext cx="698643" cy="338554"/>
          </a:xfrm>
          <a:prstGeom prst="rect">
            <a:avLst/>
          </a:prstGeom>
          <a:noFill/>
        </p:spPr>
        <p:txBody>
          <a:bodyPr wrap="square" rtlCol="0">
            <a:spAutoFit/>
          </a:bodyPr>
          <a:lstStyle/>
          <a:p>
            <a:r>
              <a:rPr lang="en-US" sz="1600" b="1" dirty="0">
                <a:solidFill>
                  <a:srgbClr val="500000"/>
                </a:solidFill>
                <a:latin typeface="Franklin Gothic Heavy" charset="0"/>
                <a:ea typeface="Franklin Gothic Heavy" charset="0"/>
                <a:cs typeface="Franklin Gothic Heavy" charset="0"/>
              </a:rPr>
              <a:t>WITH</a:t>
            </a:r>
          </a:p>
        </p:txBody>
      </p:sp>
      <p:sp>
        <p:nvSpPr>
          <p:cNvPr id="6" name="Vertical Title 1"/>
          <p:cNvSpPr>
            <a:spLocks noGrp="1"/>
          </p:cNvSpPr>
          <p:nvPr>
            <p:ph type="title" orient="vert"/>
          </p:nvPr>
        </p:nvSpPr>
        <p:spPr>
          <a:xfrm rot="16200000">
            <a:off x="7081091" y="1297932"/>
            <a:ext cx="1123046" cy="2971941"/>
          </a:xfrm>
        </p:spPr>
        <p:txBody>
          <a:bodyPr/>
          <a:lstStyle/>
          <a:p>
            <a:r>
              <a:rPr lang="en-US" sz="3200" dirty="0"/>
              <a:t>Supplemental Instruction (SI)</a:t>
            </a:r>
          </a:p>
        </p:txBody>
      </p:sp>
      <p:sp>
        <p:nvSpPr>
          <p:cNvPr id="8" name="Vertical Text Placeholder 7"/>
          <p:cNvSpPr>
            <a:spLocks noGrp="1"/>
          </p:cNvSpPr>
          <p:nvPr>
            <p:ph type="body" orient="vert" idx="1"/>
          </p:nvPr>
        </p:nvSpPr>
        <p:spPr>
          <a:xfrm rot="16200000">
            <a:off x="675501" y="903149"/>
            <a:ext cx="4712124" cy="5140179"/>
          </a:xfrm>
        </p:spPr>
        <p:txBody>
          <a:bodyPr>
            <a:noAutofit/>
          </a:bodyPr>
          <a:lstStyle/>
          <a:p>
            <a:pPr>
              <a:buSzPct val="90000"/>
              <a:buFont typeface="Wingdings" charset="2"/>
              <a:buChar char="ü"/>
            </a:pPr>
            <a:r>
              <a:rPr lang="en-US" sz="2400" b="1" dirty="0"/>
              <a:t>Peer-led study sessions and exam reviews</a:t>
            </a:r>
          </a:p>
          <a:p>
            <a:pPr>
              <a:buSzPct val="90000"/>
              <a:buFont typeface="Wingdings" charset="2"/>
              <a:buChar char="ü"/>
            </a:pPr>
            <a:endParaRPr lang="en-US" sz="2400" b="1" dirty="0"/>
          </a:p>
          <a:p>
            <a:pPr>
              <a:buSzPct val="90000"/>
              <a:buFont typeface="Wingdings" charset="2"/>
              <a:buChar char="ü"/>
            </a:pPr>
            <a:r>
              <a:rPr lang="en-US" sz="2400" b="1" dirty="0"/>
              <a:t>Offered outside of class 3 times a week for 50 min each</a:t>
            </a:r>
          </a:p>
          <a:p>
            <a:pPr>
              <a:buSzPct val="90000"/>
              <a:buFont typeface="Wingdings" charset="2"/>
              <a:buChar char="ü"/>
            </a:pPr>
            <a:endParaRPr lang="en-US" sz="2400" b="1" dirty="0"/>
          </a:p>
          <a:p>
            <a:pPr>
              <a:buSzPct val="90000"/>
            </a:pPr>
            <a:r>
              <a:rPr lang="en-US" sz="2400" b="1" dirty="0"/>
              <a:t>Visit: </a:t>
            </a:r>
            <a:r>
              <a:rPr lang="en-US" sz="2400" dirty="0">
                <a:solidFill>
                  <a:srgbClr val="FFFF00"/>
                </a:solidFill>
              </a:rPr>
              <a:t>http://asc.tamu.edu/Supplemental-Instruction/Find-an-SI-Session</a:t>
            </a:r>
            <a:endParaRPr lang="en-US" sz="2400" b="1" dirty="0">
              <a:solidFill>
                <a:srgbClr val="FFFF00"/>
              </a:solidFill>
            </a:endParaRPr>
          </a:p>
        </p:txBody>
      </p:sp>
    </p:spTree>
    <p:extLst>
      <p:ext uri="{BB962C8B-B14F-4D97-AF65-F5344CB8AC3E}">
        <p14:creationId xmlns:p14="http://schemas.microsoft.com/office/powerpoint/2010/main" val="120245098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80" y="710923"/>
            <a:ext cx="2730494" cy="1234546"/>
          </a:xfrm>
          <a:prstGeom prst="rect">
            <a:avLst/>
          </a:prstGeom>
        </p:spPr>
      </p:pic>
      <p:sp>
        <p:nvSpPr>
          <p:cNvPr id="5" name="TextBox 4"/>
          <p:cNvSpPr txBox="1"/>
          <p:nvPr/>
        </p:nvSpPr>
        <p:spPr>
          <a:xfrm>
            <a:off x="7284378" y="1883825"/>
            <a:ext cx="698643" cy="338554"/>
          </a:xfrm>
          <a:prstGeom prst="rect">
            <a:avLst/>
          </a:prstGeom>
          <a:noFill/>
        </p:spPr>
        <p:txBody>
          <a:bodyPr wrap="square" rtlCol="0">
            <a:spAutoFit/>
          </a:bodyPr>
          <a:lstStyle/>
          <a:p>
            <a:r>
              <a:rPr lang="en-US" sz="1600" b="1" dirty="0">
                <a:solidFill>
                  <a:srgbClr val="500000"/>
                </a:solidFill>
                <a:latin typeface="Franklin Gothic Heavy" charset="0"/>
                <a:ea typeface="Franklin Gothic Heavy" charset="0"/>
                <a:cs typeface="Franklin Gothic Heavy" charset="0"/>
              </a:rPr>
              <a:t>WITH</a:t>
            </a:r>
          </a:p>
        </p:txBody>
      </p:sp>
      <p:sp>
        <p:nvSpPr>
          <p:cNvPr id="6" name="Vertical Title 1"/>
          <p:cNvSpPr>
            <a:spLocks noGrp="1"/>
          </p:cNvSpPr>
          <p:nvPr>
            <p:ph type="title" orient="vert"/>
          </p:nvPr>
        </p:nvSpPr>
        <p:spPr>
          <a:xfrm rot="16200000">
            <a:off x="7241146" y="1562550"/>
            <a:ext cx="785106" cy="2104764"/>
          </a:xfrm>
        </p:spPr>
        <p:txBody>
          <a:bodyPr/>
          <a:lstStyle/>
          <a:p>
            <a:r>
              <a:rPr lang="en-US" sz="4000" dirty="0"/>
              <a:t>Tutoring</a:t>
            </a:r>
          </a:p>
        </p:txBody>
      </p:sp>
      <p:sp>
        <p:nvSpPr>
          <p:cNvPr id="12" name="Vertical Text Placeholder 7"/>
          <p:cNvSpPr>
            <a:spLocks noGrp="1"/>
          </p:cNvSpPr>
          <p:nvPr>
            <p:ph type="body" orient="vert" idx="1"/>
          </p:nvPr>
        </p:nvSpPr>
        <p:spPr>
          <a:xfrm rot="16200000">
            <a:off x="959152" y="840393"/>
            <a:ext cx="4244011" cy="5223852"/>
          </a:xfrm>
        </p:spPr>
        <p:txBody>
          <a:bodyPr>
            <a:normAutofit fontScale="25000" lnSpcReduction="20000"/>
          </a:bodyPr>
          <a:lstStyle/>
          <a:p>
            <a:pPr marL="0" indent="0">
              <a:buSzPct val="90000"/>
              <a:buNone/>
            </a:pPr>
            <a:endParaRPr lang="en-US" sz="9600" b="1" dirty="0"/>
          </a:p>
          <a:p>
            <a:pPr>
              <a:buSzPct val="90000"/>
            </a:pPr>
            <a:r>
              <a:rPr lang="en-US" sz="9600" b="1" dirty="0"/>
              <a:t>Locations all around campus</a:t>
            </a:r>
          </a:p>
          <a:p>
            <a:pPr>
              <a:buSzPct val="90000"/>
            </a:pPr>
            <a:endParaRPr lang="en-US" sz="9600" b="1" dirty="0"/>
          </a:p>
          <a:p>
            <a:pPr>
              <a:buSzPct val="90000"/>
              <a:buFont typeface="Wingdings" charset="2"/>
              <a:buChar char="ü"/>
            </a:pPr>
            <a:r>
              <a:rPr lang="en-US" sz="9600" b="1" dirty="0"/>
              <a:t>HIST, CHEM, BIOL, BICH, PSYC, POLI, MATH, ENGR, </a:t>
            </a:r>
            <a:r>
              <a:rPr lang="en-US" sz="9600" b="1" dirty="0">
                <a:solidFill>
                  <a:srgbClr val="FFFF00"/>
                </a:solidFill>
              </a:rPr>
              <a:t>AND MORE</a:t>
            </a:r>
          </a:p>
          <a:p>
            <a:pPr>
              <a:buSzPct val="90000"/>
              <a:buFont typeface="Wingdings" charset="2"/>
              <a:buChar char="ü"/>
            </a:pPr>
            <a:endParaRPr lang="en-US" sz="9600" b="1" dirty="0">
              <a:solidFill>
                <a:srgbClr val="FFFF00"/>
              </a:solidFill>
            </a:endParaRPr>
          </a:p>
          <a:p>
            <a:pPr>
              <a:buSzPct val="90000"/>
            </a:pPr>
            <a:r>
              <a:rPr lang="en-US" sz="9600" b="1" dirty="0"/>
              <a:t>Visit:</a:t>
            </a:r>
            <a:r>
              <a:rPr lang="en-US" sz="9600" b="1" dirty="0">
                <a:solidFill>
                  <a:srgbClr val="FFFF00"/>
                </a:solidFill>
              </a:rPr>
              <a:t> </a:t>
            </a:r>
            <a:r>
              <a:rPr lang="en-US" sz="9600" dirty="0">
                <a:solidFill>
                  <a:srgbClr val="FFFF00"/>
                </a:solidFill>
              </a:rPr>
              <a:t>http://asc.tamu.edu/Tutoring-TutorHubs/Find-Tutoring</a:t>
            </a:r>
          </a:p>
          <a:p>
            <a:endParaRPr lang="en-US" sz="2400" dirty="0">
              <a:solidFill>
                <a:srgbClr val="FFFF00"/>
              </a:solidFill>
            </a:endParaRPr>
          </a:p>
        </p:txBody>
      </p:sp>
    </p:spTree>
    <p:extLst>
      <p:ext uri="{BB962C8B-B14F-4D97-AF65-F5344CB8AC3E}">
        <p14:creationId xmlns:p14="http://schemas.microsoft.com/office/powerpoint/2010/main" val="414843550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80" y="710923"/>
            <a:ext cx="2730494" cy="1234546"/>
          </a:xfrm>
          <a:prstGeom prst="rect">
            <a:avLst/>
          </a:prstGeom>
        </p:spPr>
      </p:pic>
      <p:sp>
        <p:nvSpPr>
          <p:cNvPr id="5" name="TextBox 4"/>
          <p:cNvSpPr txBox="1"/>
          <p:nvPr/>
        </p:nvSpPr>
        <p:spPr>
          <a:xfrm>
            <a:off x="7284378" y="1883825"/>
            <a:ext cx="698643" cy="338554"/>
          </a:xfrm>
          <a:prstGeom prst="rect">
            <a:avLst/>
          </a:prstGeom>
          <a:noFill/>
        </p:spPr>
        <p:txBody>
          <a:bodyPr wrap="square" rtlCol="0">
            <a:spAutoFit/>
          </a:bodyPr>
          <a:lstStyle/>
          <a:p>
            <a:r>
              <a:rPr lang="en-US" sz="1600" b="1" dirty="0">
                <a:solidFill>
                  <a:srgbClr val="500000"/>
                </a:solidFill>
                <a:latin typeface="Franklin Gothic Heavy" charset="0"/>
                <a:ea typeface="Franklin Gothic Heavy" charset="0"/>
                <a:cs typeface="Franklin Gothic Heavy" charset="0"/>
              </a:rPr>
              <a:t>WITH</a:t>
            </a:r>
          </a:p>
        </p:txBody>
      </p:sp>
      <p:sp>
        <p:nvSpPr>
          <p:cNvPr id="6" name="Vertical Title 1"/>
          <p:cNvSpPr>
            <a:spLocks noGrp="1"/>
          </p:cNvSpPr>
          <p:nvPr>
            <p:ph type="title" orient="vert"/>
          </p:nvPr>
        </p:nvSpPr>
        <p:spPr>
          <a:xfrm rot="16200000">
            <a:off x="7505887" y="2542274"/>
            <a:ext cx="785106" cy="2491121"/>
          </a:xfrm>
        </p:spPr>
        <p:txBody>
          <a:bodyPr/>
          <a:lstStyle/>
          <a:p>
            <a:r>
              <a:rPr lang="en-US" sz="4000" dirty="0"/>
              <a:t>Transfer Student Program</a:t>
            </a:r>
          </a:p>
        </p:txBody>
      </p:sp>
      <p:sp>
        <p:nvSpPr>
          <p:cNvPr id="8" name="Vertical Text Placeholder 7"/>
          <p:cNvSpPr>
            <a:spLocks noGrp="1"/>
          </p:cNvSpPr>
          <p:nvPr>
            <p:ph type="body" orient="vert" idx="1"/>
          </p:nvPr>
        </p:nvSpPr>
        <p:spPr>
          <a:xfrm rot="16200000">
            <a:off x="99151" y="1046196"/>
            <a:ext cx="5893493" cy="5026729"/>
          </a:xfrm>
        </p:spPr>
        <p:txBody>
          <a:bodyPr>
            <a:noAutofit/>
          </a:bodyPr>
          <a:lstStyle/>
          <a:p>
            <a:pPr>
              <a:buSzPct val="90000"/>
              <a:buFont typeface="Wingdings" charset="2"/>
              <a:buChar char="ü"/>
            </a:pPr>
            <a:r>
              <a:rPr lang="en-US" sz="2400" b="1" dirty="0"/>
              <a:t>Meet other transfer students</a:t>
            </a:r>
          </a:p>
          <a:p>
            <a:pPr>
              <a:buSzPct val="90000"/>
              <a:buFont typeface="Wingdings" charset="2"/>
              <a:buChar char="ü"/>
            </a:pPr>
            <a:endParaRPr lang="en-US" sz="2400" b="1" dirty="0"/>
          </a:p>
          <a:p>
            <a:pPr>
              <a:buFont typeface="Wingdings" charset="2"/>
              <a:buChar char="ü"/>
            </a:pPr>
            <a:r>
              <a:rPr lang="en-US" sz="2400" b="1" dirty="0"/>
              <a:t>Learn about resources to help you succeed</a:t>
            </a:r>
          </a:p>
          <a:p>
            <a:pPr>
              <a:buFont typeface="Wingdings" charset="2"/>
              <a:buChar char="ü"/>
            </a:pPr>
            <a:endParaRPr lang="en-US" sz="2400" b="1" dirty="0"/>
          </a:p>
          <a:p>
            <a:pPr>
              <a:buFont typeface="Wingdings" charset="2"/>
              <a:buChar char="ü"/>
            </a:pPr>
            <a:r>
              <a:rPr lang="en-US" sz="2400" b="1" dirty="0"/>
              <a:t>Get academic support</a:t>
            </a:r>
          </a:p>
          <a:p>
            <a:pPr>
              <a:buFont typeface="Wingdings" charset="2"/>
              <a:buChar char="ü"/>
            </a:pPr>
            <a:endParaRPr lang="en-US" sz="2400" b="1" dirty="0"/>
          </a:p>
          <a:p>
            <a:pPr>
              <a:buFont typeface="Wingdings" charset="2"/>
              <a:buChar char="ü"/>
            </a:pPr>
            <a:r>
              <a:rPr lang="en-US" sz="2400" b="1" dirty="0"/>
              <a:t>HAVE FUN!</a:t>
            </a:r>
          </a:p>
          <a:p>
            <a:pPr>
              <a:buFont typeface="Wingdings" charset="2"/>
              <a:buChar char="ü"/>
            </a:pPr>
            <a:endParaRPr lang="en-US" sz="2400" b="1" dirty="0"/>
          </a:p>
          <a:p>
            <a:r>
              <a:rPr lang="en-US" sz="2400" dirty="0"/>
              <a:t>Visit: </a:t>
            </a:r>
            <a:r>
              <a:rPr lang="en-US" sz="2400" dirty="0">
                <a:solidFill>
                  <a:srgbClr val="FFFF00"/>
                </a:solidFill>
              </a:rPr>
              <a:t>http://asc.tamu.edu/Transfer-Students</a:t>
            </a:r>
            <a:endParaRPr lang="en-US" sz="2400" b="1" dirty="0">
              <a:solidFill>
                <a:srgbClr val="FFFF00"/>
              </a:solidFill>
            </a:endParaRPr>
          </a:p>
        </p:txBody>
      </p:sp>
    </p:spTree>
    <p:extLst>
      <p:ext uri="{BB962C8B-B14F-4D97-AF65-F5344CB8AC3E}">
        <p14:creationId xmlns:p14="http://schemas.microsoft.com/office/powerpoint/2010/main" val="311754485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80" y="710923"/>
            <a:ext cx="2730494" cy="1234546"/>
          </a:xfrm>
          <a:prstGeom prst="rect">
            <a:avLst/>
          </a:prstGeom>
        </p:spPr>
      </p:pic>
      <p:sp>
        <p:nvSpPr>
          <p:cNvPr id="5" name="TextBox 4"/>
          <p:cNvSpPr txBox="1"/>
          <p:nvPr/>
        </p:nvSpPr>
        <p:spPr>
          <a:xfrm>
            <a:off x="7284378" y="1883825"/>
            <a:ext cx="698643" cy="338554"/>
          </a:xfrm>
          <a:prstGeom prst="rect">
            <a:avLst/>
          </a:prstGeom>
          <a:noFill/>
        </p:spPr>
        <p:txBody>
          <a:bodyPr wrap="square" rtlCol="0">
            <a:spAutoFit/>
          </a:bodyPr>
          <a:lstStyle/>
          <a:p>
            <a:r>
              <a:rPr lang="en-US" sz="1600" b="1" dirty="0">
                <a:solidFill>
                  <a:srgbClr val="500000"/>
                </a:solidFill>
                <a:latin typeface="Franklin Gothic Heavy" charset="0"/>
                <a:ea typeface="Franklin Gothic Heavy" charset="0"/>
                <a:cs typeface="Franklin Gothic Heavy" charset="0"/>
              </a:rPr>
              <a:t>WITH</a:t>
            </a:r>
          </a:p>
        </p:txBody>
      </p:sp>
      <p:sp>
        <p:nvSpPr>
          <p:cNvPr id="6" name="Vertical Text Placeholder 7"/>
          <p:cNvSpPr>
            <a:spLocks noGrp="1"/>
          </p:cNvSpPr>
          <p:nvPr>
            <p:ph type="body" orient="vert" idx="1"/>
          </p:nvPr>
        </p:nvSpPr>
        <p:spPr>
          <a:xfrm rot="16200000">
            <a:off x="609825" y="970309"/>
            <a:ext cx="4772910" cy="5120922"/>
          </a:xfrm>
        </p:spPr>
        <p:txBody>
          <a:bodyPr>
            <a:normAutofit fontScale="25000" lnSpcReduction="20000"/>
          </a:bodyPr>
          <a:lstStyle/>
          <a:p>
            <a:pPr marL="0" indent="0">
              <a:buSzPct val="90000"/>
              <a:buNone/>
            </a:pPr>
            <a:endParaRPr lang="en-US" sz="8800" b="1" dirty="0"/>
          </a:p>
          <a:p>
            <a:pPr>
              <a:buSzPct val="90000"/>
            </a:pPr>
            <a:r>
              <a:rPr lang="en-US" sz="8800" b="1" dirty="0"/>
              <a:t>Take workshops to help you improve academically: Commit to Success, Motivation Matters, GRIT</a:t>
            </a:r>
          </a:p>
          <a:p>
            <a:pPr>
              <a:buSzPct val="90000"/>
              <a:buFont typeface="Wingdings" charset="2"/>
              <a:buChar char="ü"/>
            </a:pPr>
            <a:endParaRPr lang="en-US" sz="8800" b="1" dirty="0"/>
          </a:p>
          <a:p>
            <a:pPr>
              <a:buSzPct val="90000"/>
              <a:buFont typeface="Wingdings" charset="2"/>
              <a:buChar char="ü"/>
            </a:pPr>
            <a:r>
              <a:rPr lang="en-US" sz="8800" b="1" dirty="0"/>
              <a:t>Topics covered include </a:t>
            </a:r>
            <a:r>
              <a:rPr lang="en-US" sz="8800" b="1" dirty="0">
                <a:ea typeface="Century Gothic" charset="0"/>
                <a:cs typeface="Century Gothic" charset="0"/>
              </a:rPr>
              <a:t>study strategies, time management, motivation, and overcoming failure</a:t>
            </a:r>
          </a:p>
          <a:p>
            <a:pPr>
              <a:buSzPct val="90000"/>
              <a:buFont typeface="Wingdings" charset="2"/>
              <a:buChar char="ü"/>
            </a:pPr>
            <a:endParaRPr lang="en-US" sz="8800" b="1" dirty="0">
              <a:ea typeface="Century Gothic" charset="0"/>
              <a:cs typeface="Century Gothic" charset="0"/>
            </a:endParaRPr>
          </a:p>
          <a:p>
            <a:pPr>
              <a:buSzPct val="90000"/>
            </a:pPr>
            <a:r>
              <a:rPr lang="en-US" sz="8800" b="1" dirty="0"/>
              <a:t>Visit: </a:t>
            </a:r>
            <a:r>
              <a:rPr lang="en-US" sz="8800" dirty="0">
                <a:solidFill>
                  <a:srgbClr val="FFFF00"/>
                </a:solidFill>
              </a:rPr>
              <a:t>http://asc.tamu.edu/Courses-Presentations/Courses-Workshops</a:t>
            </a:r>
            <a:endParaRPr lang="en-US" sz="8800" b="1" dirty="0"/>
          </a:p>
          <a:p>
            <a:pPr>
              <a:buSzPct val="90000"/>
              <a:buFont typeface="Wingdings" charset="2"/>
              <a:buChar char="ü"/>
            </a:pPr>
            <a:endParaRPr lang="en-US" sz="2400" b="1" dirty="0">
              <a:latin typeface="Century Gothic" charset="0"/>
              <a:ea typeface="Century Gothic" charset="0"/>
              <a:cs typeface="Century Gothic" charset="0"/>
            </a:endParaRPr>
          </a:p>
        </p:txBody>
      </p:sp>
      <p:sp>
        <p:nvSpPr>
          <p:cNvPr id="7" name="Vertical Title 1"/>
          <p:cNvSpPr>
            <a:spLocks noGrp="1"/>
          </p:cNvSpPr>
          <p:nvPr>
            <p:ph type="title" orient="vert"/>
          </p:nvPr>
        </p:nvSpPr>
        <p:spPr>
          <a:xfrm rot="16200000">
            <a:off x="7262359" y="1370025"/>
            <a:ext cx="785106" cy="2821863"/>
          </a:xfrm>
        </p:spPr>
        <p:txBody>
          <a:bodyPr/>
          <a:lstStyle/>
          <a:p>
            <a:r>
              <a:rPr lang="en-US" sz="4000" dirty="0"/>
              <a:t>Workshops</a:t>
            </a:r>
          </a:p>
        </p:txBody>
      </p:sp>
    </p:spTree>
    <p:extLst>
      <p:ext uri="{BB962C8B-B14F-4D97-AF65-F5344CB8AC3E}">
        <p14:creationId xmlns:p14="http://schemas.microsoft.com/office/powerpoint/2010/main" val="2658781935"/>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452" y="527041"/>
            <a:ext cx="2730494" cy="1234546"/>
          </a:xfrm>
          <a:prstGeom prst="rect">
            <a:avLst/>
          </a:prstGeom>
        </p:spPr>
      </p:pic>
      <p:sp>
        <p:nvSpPr>
          <p:cNvPr id="5" name="TextBox 4"/>
          <p:cNvSpPr txBox="1"/>
          <p:nvPr/>
        </p:nvSpPr>
        <p:spPr>
          <a:xfrm>
            <a:off x="7284378" y="1883825"/>
            <a:ext cx="698643" cy="338554"/>
          </a:xfrm>
          <a:prstGeom prst="rect">
            <a:avLst/>
          </a:prstGeom>
          <a:noFill/>
        </p:spPr>
        <p:txBody>
          <a:bodyPr wrap="square" rtlCol="0">
            <a:spAutoFit/>
          </a:bodyPr>
          <a:lstStyle/>
          <a:p>
            <a:r>
              <a:rPr lang="en-US" sz="1600" b="1" dirty="0">
                <a:solidFill>
                  <a:srgbClr val="500000"/>
                </a:solidFill>
                <a:latin typeface="Franklin Gothic Heavy" charset="0"/>
                <a:ea typeface="Franklin Gothic Heavy" charset="0"/>
                <a:cs typeface="Franklin Gothic Heavy" charset="0"/>
              </a:rPr>
              <a:t>WITH</a:t>
            </a:r>
          </a:p>
        </p:txBody>
      </p:sp>
      <p:sp>
        <p:nvSpPr>
          <p:cNvPr id="6" name="Vertical Text Placeholder 7"/>
          <p:cNvSpPr>
            <a:spLocks noGrp="1"/>
          </p:cNvSpPr>
          <p:nvPr>
            <p:ph type="body" orient="vert" idx="1"/>
          </p:nvPr>
        </p:nvSpPr>
        <p:spPr>
          <a:xfrm rot="16200000">
            <a:off x="609825" y="970309"/>
            <a:ext cx="4772910" cy="5120922"/>
          </a:xfrm>
        </p:spPr>
        <p:txBody>
          <a:bodyPr>
            <a:normAutofit fontScale="25000" lnSpcReduction="20000"/>
          </a:bodyPr>
          <a:lstStyle/>
          <a:p>
            <a:pPr marL="0" indent="0">
              <a:buSzPct val="90000"/>
              <a:buNone/>
            </a:pPr>
            <a:endParaRPr lang="en-US" sz="8800" b="1" dirty="0"/>
          </a:p>
          <a:p>
            <a:pPr>
              <a:buSzPct val="90000"/>
            </a:pPr>
            <a:r>
              <a:rPr lang="en-US" sz="8800" b="1" dirty="0"/>
              <a:t>Find academic help on campus</a:t>
            </a:r>
          </a:p>
          <a:p>
            <a:pPr>
              <a:buSzPct val="90000"/>
            </a:pPr>
            <a:endParaRPr lang="en-US" sz="8800" b="1" dirty="0"/>
          </a:p>
          <a:p>
            <a:pPr>
              <a:buSzPct val="90000"/>
            </a:pPr>
            <a:r>
              <a:rPr lang="en-US" sz="8800" b="1" dirty="0"/>
              <a:t>Find tutors, help desks, Supplemental Instruction, help with writing, public speaking, Spanish, and more</a:t>
            </a:r>
          </a:p>
          <a:p>
            <a:pPr>
              <a:buSzPct val="90000"/>
              <a:buFont typeface="Wingdings" charset="2"/>
              <a:buChar char="ü"/>
            </a:pPr>
            <a:endParaRPr lang="en-US" sz="8800" b="1" dirty="0"/>
          </a:p>
          <a:p>
            <a:pPr>
              <a:buSzPct val="90000"/>
              <a:buFont typeface="Wingdings" charset="2"/>
              <a:buChar char="ü"/>
            </a:pPr>
            <a:r>
              <a:rPr lang="en-US" sz="8800" b="1" dirty="0"/>
              <a:t>Link to handouts that help you with studying and organizing yourself to succeed</a:t>
            </a:r>
            <a:endParaRPr lang="en-US" sz="8800" b="1" dirty="0">
              <a:ea typeface="Century Gothic" charset="0"/>
              <a:cs typeface="Century Gothic" charset="0"/>
            </a:endParaRPr>
          </a:p>
          <a:p>
            <a:pPr>
              <a:buSzPct val="90000"/>
              <a:buFont typeface="Wingdings" charset="2"/>
              <a:buChar char="ü"/>
            </a:pPr>
            <a:endParaRPr lang="en-US" sz="8800" b="1" dirty="0">
              <a:ea typeface="Century Gothic" charset="0"/>
              <a:cs typeface="Century Gothic" charset="0"/>
            </a:endParaRPr>
          </a:p>
          <a:p>
            <a:pPr>
              <a:buSzPct val="90000"/>
            </a:pPr>
            <a:r>
              <a:rPr lang="en-US" sz="8800" b="1" dirty="0"/>
              <a:t>Visit: </a:t>
            </a:r>
            <a:r>
              <a:rPr lang="en-US" sz="8800" dirty="0">
                <a:solidFill>
                  <a:srgbClr val="FFFF00"/>
                </a:solidFill>
              </a:rPr>
              <a:t>http://studyhub.tamu.edu/</a:t>
            </a:r>
          </a:p>
          <a:p>
            <a:pPr>
              <a:buSzPct val="90000"/>
              <a:buFont typeface="Wingdings" charset="2"/>
              <a:buChar char="ü"/>
            </a:pPr>
            <a:endParaRPr lang="en-US" sz="2400" b="1" dirty="0">
              <a:latin typeface="Century Gothic" charset="0"/>
              <a:ea typeface="Century Gothic" charset="0"/>
              <a:cs typeface="Century Gothic" charset="0"/>
            </a:endParaRPr>
          </a:p>
        </p:txBody>
      </p:sp>
      <p:sp>
        <p:nvSpPr>
          <p:cNvPr id="3" name="TextBox 2"/>
          <p:cNvSpPr txBox="1"/>
          <p:nvPr/>
        </p:nvSpPr>
        <p:spPr>
          <a:xfrm>
            <a:off x="6268452" y="2822883"/>
            <a:ext cx="2565126" cy="707886"/>
          </a:xfrm>
          <a:prstGeom prst="rect">
            <a:avLst/>
          </a:prstGeom>
          <a:noFill/>
        </p:spPr>
        <p:txBody>
          <a:bodyPr wrap="none" rtlCol="0">
            <a:spAutoFit/>
          </a:bodyPr>
          <a:lstStyle/>
          <a:p>
            <a:r>
              <a:rPr lang="en-US" sz="4000" b="1" dirty="0" err="1"/>
              <a:t>StudyHub</a:t>
            </a:r>
            <a:endParaRPr lang="en-US" sz="4000" b="1" dirty="0"/>
          </a:p>
        </p:txBody>
      </p:sp>
    </p:spTree>
    <p:extLst>
      <p:ext uri="{BB962C8B-B14F-4D97-AF65-F5344CB8AC3E}">
        <p14:creationId xmlns:p14="http://schemas.microsoft.com/office/powerpoint/2010/main" val="1565457639"/>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3">
      <a:dk1>
        <a:srgbClr val="342B2B"/>
      </a:dk1>
      <a:lt1>
        <a:srgbClr val="FFFFFF"/>
      </a:lt1>
      <a:dk2>
        <a:srgbClr val="212121"/>
      </a:dk2>
      <a:lt2>
        <a:srgbClr val="636363"/>
      </a:lt2>
      <a:accent1>
        <a:srgbClr val="A7A7A7"/>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2454</TotalTime>
  <Words>2676</Words>
  <Application>Microsoft Macintosh PowerPoint</Application>
  <PresentationFormat>On-screen Show (4:3)</PresentationFormat>
  <Paragraphs>232</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Century Gothic</vt:lpstr>
      <vt:lpstr>Franklin Gothic Heavy</vt:lpstr>
      <vt:lpstr>Wingdings</vt:lpstr>
      <vt:lpstr>Wingdings 2</vt:lpstr>
      <vt:lpstr>Quotable</vt:lpstr>
      <vt:lpstr>The Academic Success Center (ASC) Top 10 Tips for Academic Success </vt:lpstr>
      <vt:lpstr>Who the ASC is and what they do</vt:lpstr>
      <vt:lpstr>PowerPoint Presentation</vt:lpstr>
      <vt:lpstr>Academic Coaching</vt:lpstr>
      <vt:lpstr>Supplemental Instruction (SI)</vt:lpstr>
      <vt:lpstr>Tutoring</vt:lpstr>
      <vt:lpstr>Transfer Student Program</vt:lpstr>
      <vt:lpstr>Workshops</vt:lpstr>
      <vt:lpstr>PowerPoint Presentation</vt:lpstr>
      <vt:lpstr>The Top 10 Tips for Academic Success</vt:lpstr>
      <vt:lpstr>#1: Go to Class!</vt:lpstr>
      <vt:lpstr>#2: Be Prepared For Class</vt:lpstr>
      <vt:lpstr>#3: Take Good Notes</vt:lpstr>
      <vt:lpstr>#4: Implement a Time Management System</vt:lpstr>
      <vt:lpstr>#5: Identify Good Study Environments</vt:lpstr>
      <vt:lpstr>#6: Read Actively</vt:lpstr>
      <vt:lpstr>#7: Review and Test Yourself</vt:lpstr>
      <vt:lpstr>#8: Think Positive </vt:lpstr>
      <vt:lpstr>#9: Know Your Resources</vt:lpstr>
      <vt:lpstr>#10: Seek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Coaching</dc:title>
  <dc:creator>Microsoft Office User</dc:creator>
  <cp:lastModifiedBy>Lister, Anna C</cp:lastModifiedBy>
  <cp:revision>77</cp:revision>
  <dcterms:created xsi:type="dcterms:W3CDTF">2017-09-07T18:03:51Z</dcterms:created>
  <dcterms:modified xsi:type="dcterms:W3CDTF">2023-04-21T18:40:37Z</dcterms:modified>
</cp:coreProperties>
</file>