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00"/>
    <a:srgbClr val="8EB7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8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6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4820D4-7332-6E4C-B2CB-9C64076A6B16}" type="datetimeFigureOut">
              <a:rPr lang="en-US" smtClean="0"/>
              <a:t>4/21/23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04198E-BC97-7740-9C73-50F754613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752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7501" y="1449148"/>
            <a:ext cx="7929000" cy="2971051"/>
          </a:xfrm>
        </p:spPr>
        <p:txBody>
          <a:bodyPr/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7501" y="5280847"/>
            <a:ext cx="7929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4/21/23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501" y="608434"/>
            <a:ext cx="3821064" cy="60203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00" y="4800600"/>
            <a:ext cx="7921064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7500" y="5367338"/>
            <a:ext cx="7921064" cy="49371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4/21/23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73773" y="1081456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239" y="1238502"/>
            <a:ext cx="4420380" cy="2645912"/>
          </a:xfrm>
        </p:spPr>
        <p:txBody>
          <a:bodyPr anchor="b"/>
          <a:lstStyle>
            <a:lvl1pPr algn="l">
              <a:defRPr sz="315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9893" y="4443681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680982" y="1081457"/>
            <a:ext cx="28575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4/21/23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4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7" y="2435958"/>
            <a:ext cx="3286891" cy="2007789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7000" y="2286001"/>
            <a:ext cx="3660225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4/21/23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4/21/23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9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6" y="586171"/>
            <a:ext cx="1871093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7501" y="446089"/>
            <a:ext cx="4958655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4/21/23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00" y="447188"/>
            <a:ext cx="7928999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034" y="2222287"/>
            <a:ext cx="7915931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4/21/23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2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00" y="2951396"/>
            <a:ext cx="7921064" cy="1468800"/>
          </a:xfrm>
        </p:spPr>
        <p:txBody>
          <a:bodyPr anchor="b"/>
          <a:lstStyle>
            <a:lvl1pPr algn="r">
              <a:defRPr sz="36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500" y="5281202"/>
            <a:ext cx="7921064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4/21/23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501" y="608434"/>
            <a:ext cx="3821064" cy="60203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4034" y="2222288"/>
            <a:ext cx="3889405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62" y="2222287"/>
            <a:ext cx="3895937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4/21/23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046" y="2174875"/>
            <a:ext cx="389239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15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1047" y="2751139"/>
            <a:ext cx="3892392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62" y="2174875"/>
            <a:ext cx="389593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15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62" y="2751139"/>
            <a:ext cx="3895937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4/21/23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4/21/23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4/21/23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4" y="446088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4" y="446088"/>
            <a:ext cx="2660650" cy="1618396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446089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4" y="2260739"/>
            <a:ext cx="2660650" cy="360031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4/21/23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046" y="727523"/>
            <a:ext cx="3639741" cy="1617163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050"/>
            </a:lvl1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1046" y="2344684"/>
            <a:ext cx="3639741" cy="3516365"/>
          </a:xfrm>
        </p:spPr>
        <p:txBody>
          <a:bodyPr anchor="t"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8" y="6041363"/>
            <a:ext cx="73265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4/21/23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3"/>
            <a:ext cx="247156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9"/>
            <a:ext cx="796616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7500" y="447188"/>
            <a:ext cx="7928999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500" y="2184402"/>
            <a:ext cx="7922464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636" y="6041363"/>
            <a:ext cx="648324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675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00969" y="6041363"/>
            <a:ext cx="100778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675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4/21/23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08749" y="5915889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15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342900" rtl="0" eaLnBrk="1" latinLnBrk="0" hangingPunct="1">
        <a:spcBef>
          <a:spcPct val="0"/>
        </a:spcBef>
        <a:buNone/>
        <a:defRPr sz="3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" charset="2"/>
        <a:buChar char="ü"/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" charset="2"/>
        <a:buChar char="ü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" charset="2"/>
        <a:buChar char="ü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" charset="2"/>
        <a:buChar char="ü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" charset="2"/>
        <a:buChar char="ü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8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21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27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Goal Setting and Motivation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7501" y="5460140"/>
            <a:ext cx="7929000" cy="434974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573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SMART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Outcome (long-range) goals: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I want to take an advanced mathematics course next semester.</a:t>
            </a:r>
          </a:p>
          <a:p>
            <a:endParaRPr lang="en-US" sz="1800" dirty="0"/>
          </a:p>
          <a:p>
            <a:r>
              <a:rPr lang="en-US" sz="1800" dirty="0"/>
              <a:t>I want to attain a 3.0 GPA this semester.</a:t>
            </a:r>
          </a:p>
          <a:p>
            <a:endParaRPr lang="en-US" sz="1800" dirty="0"/>
          </a:p>
          <a:p>
            <a:r>
              <a:rPr lang="en-US" sz="1800" dirty="0"/>
              <a:t>I want to complete my research papers 1 week before handing them in so I have time to edit them.</a:t>
            </a:r>
          </a:p>
        </p:txBody>
      </p:sp>
    </p:spTree>
    <p:extLst>
      <p:ext uri="{BB962C8B-B14F-4D97-AF65-F5344CB8AC3E}">
        <p14:creationId xmlns:p14="http://schemas.microsoft.com/office/powerpoint/2010/main" val="17812863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Examples,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357" y="2312375"/>
            <a:ext cx="8336535" cy="40005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Break down outcome goal into smaller process (intermediate) goals. </a:t>
            </a:r>
          </a:p>
          <a:p>
            <a:pPr marL="0" indent="0">
              <a:buNone/>
            </a:pPr>
            <a:r>
              <a:rPr lang="en-US" sz="1800" dirty="0"/>
              <a:t>	How will you accomplish the big goal?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For the goal “I want to attain a 3.0 GPA this semester.”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Process goals:</a:t>
            </a:r>
          </a:p>
          <a:p>
            <a:pPr lvl="1"/>
            <a:r>
              <a:rPr lang="en-US" sz="1800" dirty="0"/>
              <a:t>I will attend all class meetings this semester.</a:t>
            </a:r>
          </a:p>
          <a:p>
            <a:pPr lvl="1"/>
            <a:r>
              <a:rPr lang="en-US" sz="1800" dirty="0"/>
              <a:t>I will study at least 30 hours per week.</a:t>
            </a:r>
          </a:p>
          <a:p>
            <a:pPr lvl="1"/>
            <a:r>
              <a:rPr lang="en-US" sz="1800" dirty="0"/>
              <a:t>I will begin homework within 2 days of being assigned.</a:t>
            </a:r>
          </a:p>
        </p:txBody>
      </p:sp>
    </p:spTree>
    <p:extLst>
      <p:ext uri="{BB962C8B-B14F-4D97-AF65-F5344CB8AC3E}">
        <p14:creationId xmlns:p14="http://schemas.microsoft.com/office/powerpoint/2010/main" val="1517106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Examples,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8" y="2222287"/>
            <a:ext cx="8554916" cy="43895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Break down each process goal into actions and tasks</a:t>
            </a:r>
          </a:p>
          <a:p>
            <a:pPr marL="0" indent="0">
              <a:buNone/>
            </a:pPr>
            <a:r>
              <a:rPr lang="en-US" sz="1800" dirty="0"/>
              <a:t>	These actions help you accomplish the process goal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For the process goal “I will attend all class meetings this semester.”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Actions and Tasks: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600" dirty="0"/>
              <a:t>Get an accountability partner in each class. Agree to pay $ if I don’t come.</a:t>
            </a:r>
          </a:p>
          <a:p>
            <a:pPr marL="0" indent="0">
              <a:buNone/>
            </a:pPr>
            <a:r>
              <a:rPr lang="en-US" sz="1600" dirty="0"/>
              <a:t>	Move my alarm across the room/use an alarm app to make sure I get up.</a:t>
            </a:r>
          </a:p>
          <a:p>
            <a:pPr marL="0" indent="0">
              <a:buNone/>
            </a:pPr>
            <a:r>
              <a:rPr lang="en-US" sz="1600" dirty="0"/>
              <a:t>	Pack my lunch the night before so I won’t go home during the day.</a:t>
            </a:r>
          </a:p>
        </p:txBody>
      </p:sp>
    </p:spTree>
    <p:extLst>
      <p:ext uri="{BB962C8B-B14F-4D97-AF65-F5344CB8AC3E}">
        <p14:creationId xmlns:p14="http://schemas.microsoft.com/office/powerpoint/2010/main" val="34592658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 Mapping 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034" y="2222286"/>
            <a:ext cx="8336535" cy="43631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Set your own goals using the Goal Mapping worksheet. Create an academic goal for this semester.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1. Begin with your long-range outcome goal. What do you want to             	    accomplish? Make sure it is </a:t>
            </a:r>
            <a:r>
              <a:rPr lang="en-US" sz="1800" b="1" u="sng" dirty="0"/>
              <a:t>SMART!</a:t>
            </a:r>
          </a:p>
          <a:p>
            <a:pPr marL="0" indent="0">
              <a:buNone/>
            </a:pPr>
            <a:r>
              <a:rPr lang="en-US" sz="1800" dirty="0"/>
              <a:t>	2. Break down the outcome goal into three intermediate process 	    	    goals. These explain how you will do it.</a:t>
            </a:r>
          </a:p>
          <a:p>
            <a:pPr marL="0" indent="0">
              <a:buNone/>
            </a:pPr>
            <a:r>
              <a:rPr lang="en-US" sz="1800" dirty="0"/>
              <a:t>	3. Break down each process goal into actions and tasks.</a:t>
            </a:r>
          </a:p>
          <a:p>
            <a:pPr marL="0" indent="0">
              <a:buNone/>
            </a:pPr>
            <a:r>
              <a:rPr lang="en-US" sz="1800" dirty="0"/>
              <a:t>	4. Answer the questions related to your goals.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i="1" dirty="0">
                <a:solidFill>
                  <a:srgbClr val="00B0F0"/>
                </a:solidFill>
              </a:rPr>
              <a:t>*Write with the expectation that someone else will read it. You will swap with a neighbor.*</a:t>
            </a:r>
          </a:p>
        </p:txBody>
      </p:sp>
    </p:spTree>
    <p:extLst>
      <p:ext uri="{BB962C8B-B14F-4D97-AF65-F5344CB8AC3E}">
        <p14:creationId xmlns:p14="http://schemas.microsoft.com/office/powerpoint/2010/main" val="311884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Personal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034" y="2222287"/>
            <a:ext cx="7915931" cy="4319190"/>
          </a:xfrm>
        </p:spPr>
        <p:txBody>
          <a:bodyPr>
            <a:normAutofit/>
          </a:bodyPr>
          <a:lstStyle/>
          <a:p>
            <a:r>
              <a:rPr lang="en-US" sz="1800" dirty="0"/>
              <a:t>Goal setting and motivation are based on </a:t>
            </a:r>
            <a:r>
              <a:rPr lang="en-US" sz="1800" u="sng" dirty="0"/>
              <a:t>PERSONAL VALUES</a:t>
            </a:r>
          </a:p>
          <a:p>
            <a:endParaRPr lang="en-US" sz="1800" dirty="0"/>
          </a:p>
          <a:p>
            <a:r>
              <a:rPr lang="en-US" sz="1800" dirty="0"/>
              <a:t>Values are what we think is important</a:t>
            </a:r>
          </a:p>
          <a:p>
            <a:pPr lvl="1"/>
            <a:r>
              <a:rPr lang="en-US" sz="1650" dirty="0"/>
              <a:t>Can be thought of as principles or beliefs</a:t>
            </a:r>
          </a:p>
          <a:p>
            <a:pPr lvl="1"/>
            <a:endParaRPr lang="en-US" sz="1650" dirty="0"/>
          </a:p>
          <a:p>
            <a:r>
              <a:rPr lang="en-US" sz="1800" dirty="0"/>
              <a:t>We use values to make judgements and decisions</a:t>
            </a:r>
          </a:p>
          <a:p>
            <a:endParaRPr lang="en-US" sz="1800" dirty="0"/>
          </a:p>
          <a:p>
            <a:r>
              <a:rPr lang="en-US" sz="1800" dirty="0"/>
              <a:t>Values explain why we do the things we do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5418" y="635767"/>
            <a:ext cx="2758727" cy="183590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679586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Values Clarification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110" y="2930729"/>
            <a:ext cx="2913398" cy="24356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3018" y="2222286"/>
            <a:ext cx="5181600" cy="4132331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800" dirty="0"/>
              <a:t>Review the list of 90 values</a:t>
            </a:r>
          </a:p>
          <a:p>
            <a:pPr marL="342900" indent="-342900">
              <a:buFont typeface="+mj-lt"/>
              <a:buAutoNum type="arabicPeriod"/>
            </a:pPr>
            <a:endParaRPr lang="en-US" sz="1800" dirty="0"/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Go through and circle any values that are very important to you                        </a:t>
            </a:r>
            <a:r>
              <a:rPr lang="en-US" sz="1400" b="1" i="1" dirty="0">
                <a:solidFill>
                  <a:srgbClr val="00B0F0"/>
                </a:solidFill>
              </a:rPr>
              <a:t>(Not all values are listed, feel free to add your own)</a:t>
            </a:r>
          </a:p>
          <a:p>
            <a:pPr marL="685800" lvl="1" indent="-342900">
              <a:buFont typeface="+mj-lt"/>
              <a:buAutoNum type="arabicPeriod"/>
            </a:pPr>
            <a:endParaRPr lang="en-US" sz="1650" dirty="0"/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Go back through and narrow down your circled values to 5</a:t>
            </a:r>
          </a:p>
          <a:p>
            <a:pPr marL="342900" indent="-342900">
              <a:buFont typeface="+mj-lt"/>
              <a:buAutoNum type="arabicPeriod"/>
            </a:pPr>
            <a:endParaRPr lang="en-US" sz="1800" dirty="0"/>
          </a:p>
          <a:p>
            <a:pPr marL="342900" indent="-342900">
              <a:buFont typeface="+mj-lt"/>
              <a:buAutoNum type="arabicPeriod"/>
            </a:pPr>
            <a:r>
              <a:rPr lang="en-US" sz="1800" dirty="0"/>
              <a:t>Rank your top 5 values at the bottom of the sheet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199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Values in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146" y="2222287"/>
            <a:ext cx="8672946" cy="4095386"/>
          </a:xfrm>
        </p:spPr>
        <p:txBody>
          <a:bodyPr>
            <a:normAutofit/>
          </a:bodyPr>
          <a:lstStyle/>
          <a:p>
            <a:r>
              <a:rPr lang="en-US" sz="2400" dirty="0"/>
              <a:t>Do you see your values demonstrated in day-to-day actions?</a:t>
            </a:r>
          </a:p>
          <a:p>
            <a:pPr lvl="1"/>
            <a:r>
              <a:rPr lang="en-US" sz="1650" dirty="0"/>
              <a:t>Ex: You value health and spend time meal prepping and working out</a:t>
            </a:r>
          </a:p>
          <a:p>
            <a:endParaRPr lang="en-US" sz="1800" dirty="0"/>
          </a:p>
          <a:p>
            <a:r>
              <a:rPr lang="en-US" sz="2400" dirty="0"/>
              <a:t>Are your values in line with your major or career choice?</a:t>
            </a:r>
          </a:p>
          <a:p>
            <a:pPr lvl="1"/>
            <a:r>
              <a:rPr lang="en-US" sz="1650" dirty="0"/>
              <a:t>Ex: You value justice and would like to go to law school</a:t>
            </a:r>
          </a:p>
        </p:txBody>
      </p:sp>
    </p:spTree>
    <p:extLst>
      <p:ext uri="{BB962C8B-B14F-4D97-AF65-F5344CB8AC3E}">
        <p14:creationId xmlns:p14="http://schemas.microsoft.com/office/powerpoint/2010/main" val="4003287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565" y="2591564"/>
            <a:ext cx="7915931" cy="4011459"/>
          </a:xfrm>
        </p:spPr>
        <p:txBody>
          <a:bodyPr>
            <a:noAutofit/>
          </a:bodyPr>
          <a:lstStyle/>
          <a:p>
            <a:r>
              <a:rPr lang="en-US" sz="1800" dirty="0"/>
              <a:t>Values inform your motivations</a:t>
            </a:r>
          </a:p>
          <a:p>
            <a:endParaRPr lang="en-US" sz="1800" dirty="0"/>
          </a:p>
          <a:p>
            <a:r>
              <a:rPr lang="en-US" sz="1800" dirty="0"/>
              <a:t>MOTIVATIONS can be intrinsic or extrinsic</a:t>
            </a:r>
          </a:p>
          <a:p>
            <a:endParaRPr lang="en-US" sz="1400" dirty="0"/>
          </a:p>
          <a:p>
            <a:pPr lvl="1"/>
            <a:r>
              <a:rPr lang="en-US" sz="1800" b="1" u="sng" dirty="0"/>
              <a:t>INTRINSIC</a:t>
            </a:r>
            <a:r>
              <a:rPr lang="en-US" sz="1800" dirty="0"/>
              <a:t> comes from within, can be characterized as inspiration</a:t>
            </a:r>
          </a:p>
          <a:p>
            <a:pPr lvl="2"/>
            <a:r>
              <a:rPr lang="en-US" sz="1800" dirty="0"/>
              <a:t>Pride, sense of progress, desire to learn, achievement, curiosity, etc.</a:t>
            </a:r>
          </a:p>
          <a:p>
            <a:pPr lvl="2"/>
            <a:endParaRPr lang="en-US" sz="1400" dirty="0"/>
          </a:p>
          <a:p>
            <a:pPr lvl="1"/>
            <a:r>
              <a:rPr lang="en-US" sz="1800" b="1" u="sng" dirty="0"/>
              <a:t>EXTRINSIC</a:t>
            </a:r>
            <a:r>
              <a:rPr lang="en-US" sz="1800" dirty="0"/>
              <a:t> comes from others (reward or punishment), can be characterized as manipulation</a:t>
            </a:r>
          </a:p>
          <a:p>
            <a:pPr lvl="2"/>
            <a:r>
              <a:rPr lang="en-US" sz="1800" dirty="0"/>
              <a:t>Grades, scholarships, Aggie Ring, academic probation</a:t>
            </a:r>
          </a:p>
          <a:p>
            <a:pPr marL="0" indent="0">
              <a:buNone/>
            </a:pPr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0353" y="962891"/>
            <a:ext cx="2780143" cy="208510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562129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Intrinsic is more sustainable than extrinsic</a:t>
            </a:r>
          </a:p>
          <a:p>
            <a:endParaRPr lang="en-US" sz="1800" dirty="0"/>
          </a:p>
          <a:p>
            <a:r>
              <a:rPr lang="en-US" sz="1800" dirty="0"/>
              <a:t>Fear is a motivator </a:t>
            </a:r>
            <a:r>
              <a:rPr lang="en-US" sz="1800" b="1" u="sng" dirty="0"/>
              <a:t>BUT</a:t>
            </a:r>
            <a:r>
              <a:rPr lang="en-US" sz="1800" dirty="0"/>
              <a:t> it is not healthy, especially over sustained time</a:t>
            </a:r>
          </a:p>
          <a:p>
            <a:endParaRPr lang="en-US" sz="1800" dirty="0"/>
          </a:p>
          <a:p>
            <a:r>
              <a:rPr lang="en-US" sz="1800" dirty="0"/>
              <a:t>Why don’t you quit?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863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 in Academics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731" y="2222287"/>
            <a:ext cx="8336535" cy="4468659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600" b="1" dirty="0"/>
              <a:t>Where motivation shows up in academics:</a:t>
            </a:r>
          </a:p>
          <a:p>
            <a:pPr marL="0" indent="0">
              <a:lnSpc>
                <a:spcPct val="120000"/>
              </a:lnSpc>
              <a:buNone/>
            </a:pPr>
            <a:endParaRPr lang="en-US" sz="17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2100" b="1" dirty="0"/>
              <a:t>Choices</a:t>
            </a:r>
            <a:r>
              <a:rPr lang="en-US" sz="2100" dirty="0"/>
              <a:t> – What do you choose to do? Do you attend class regularly, or skip?</a:t>
            </a:r>
          </a:p>
          <a:p>
            <a:pPr marL="0" indent="0">
              <a:lnSpc>
                <a:spcPct val="120000"/>
              </a:lnSpc>
              <a:buNone/>
            </a:pP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2100" b="1" dirty="0"/>
              <a:t>Initiation</a:t>
            </a:r>
            <a:r>
              <a:rPr lang="en-US" sz="2100" dirty="0"/>
              <a:t> – How fast do you get started on homework, assignments, and studying?</a:t>
            </a:r>
          </a:p>
          <a:p>
            <a:pPr marL="0" indent="0">
              <a:lnSpc>
                <a:spcPct val="120000"/>
              </a:lnSpc>
              <a:buNone/>
            </a:pP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2100" b="1" dirty="0"/>
              <a:t>Intensity</a:t>
            </a:r>
            <a:r>
              <a:rPr lang="en-US" sz="2100" dirty="0"/>
              <a:t> – How hard do you try? Do you actively engage in lecture or just go through 			      the motions of taking notes?</a:t>
            </a:r>
          </a:p>
          <a:p>
            <a:pPr marL="0" indent="0">
              <a:lnSpc>
                <a:spcPct val="120000"/>
              </a:lnSpc>
              <a:buNone/>
            </a:pP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2100" b="1" dirty="0"/>
              <a:t>Persistence</a:t>
            </a:r>
            <a:r>
              <a:rPr lang="en-US" sz="2100" dirty="0"/>
              <a:t> – How long do you try? Do you give up when it gets difficult or are you 				    determined to understand and keep going?</a:t>
            </a:r>
          </a:p>
          <a:p>
            <a:pPr marL="0" indent="0">
              <a:lnSpc>
                <a:spcPct val="120000"/>
              </a:lnSpc>
              <a:buNone/>
            </a:pPr>
            <a:endParaRPr lang="en-US" sz="10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2100" b="1" dirty="0"/>
              <a:t>Thoughts/feelings</a:t>
            </a:r>
            <a:r>
              <a:rPr lang="en-US" sz="2100" dirty="0"/>
              <a:t> – What do you think while you are studying? Are you confident you 						  can do well or do you worry about failing?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Adapted from Sellers, </a:t>
            </a:r>
            <a:r>
              <a:rPr lang="en-US" dirty="0" err="1"/>
              <a:t>Dochen</a:t>
            </a:r>
            <a:r>
              <a:rPr lang="en-US" dirty="0"/>
              <a:t>, and Hodges (2015). Academic transformation: The road to college success. p. 130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327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 Setting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Values explain why you want to accomplish something</a:t>
            </a:r>
          </a:p>
          <a:p>
            <a:endParaRPr lang="en-US" sz="1800" dirty="0"/>
          </a:p>
          <a:p>
            <a:r>
              <a:rPr lang="en-US" sz="1800" dirty="0"/>
              <a:t>Goal explain what you want to accomplish and how you will do it</a:t>
            </a:r>
          </a:p>
          <a:p>
            <a:endParaRPr lang="en-US" sz="1800" dirty="0"/>
          </a:p>
          <a:p>
            <a:pPr lvl="1"/>
            <a:r>
              <a:rPr lang="en-US" sz="1650" dirty="0"/>
              <a:t>Outcome goals (long-range)</a:t>
            </a:r>
          </a:p>
          <a:p>
            <a:pPr lvl="1"/>
            <a:r>
              <a:rPr lang="en-US" sz="1650" dirty="0"/>
              <a:t>Process goals (intermediate)</a:t>
            </a:r>
          </a:p>
          <a:p>
            <a:pPr lvl="1"/>
            <a:r>
              <a:rPr lang="en-US" sz="1650" dirty="0"/>
              <a:t>Actions &amp; tasks</a:t>
            </a:r>
          </a:p>
        </p:txBody>
      </p:sp>
      <p:sp>
        <p:nvSpPr>
          <p:cNvPr id="4" name="AutoShape 2" descr="Image result for goal setting imag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Image result for goal setting imag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587" y="4449098"/>
            <a:ext cx="3238500" cy="14097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770319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SMART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7500" y="2360832"/>
            <a:ext cx="7915931" cy="4298586"/>
          </a:xfrm>
        </p:spPr>
        <p:txBody>
          <a:bodyPr>
            <a:normAutofit/>
          </a:bodyPr>
          <a:lstStyle/>
          <a:p>
            <a:r>
              <a:rPr lang="en-US" sz="1800" b="1" dirty="0">
                <a:solidFill>
                  <a:srgbClr val="00B0F0"/>
                </a:solidFill>
              </a:rPr>
              <a:t>Specific</a:t>
            </a:r>
            <a:r>
              <a:rPr lang="en-US" sz="1800" dirty="0"/>
              <a:t> – describe what you want to accomplish with as much   					detail as possible</a:t>
            </a:r>
          </a:p>
          <a:p>
            <a:endParaRPr lang="en-US" sz="900" dirty="0"/>
          </a:p>
          <a:p>
            <a:r>
              <a:rPr lang="en-US" sz="1800" b="1" dirty="0">
                <a:solidFill>
                  <a:srgbClr val="00B0F0"/>
                </a:solidFill>
              </a:rPr>
              <a:t>Measurable</a:t>
            </a:r>
            <a:r>
              <a:rPr lang="en-US" sz="1800" dirty="0"/>
              <a:t> – describes your goal in terms that can be clearly 							  evaluated</a:t>
            </a:r>
          </a:p>
          <a:p>
            <a:endParaRPr lang="en-US" sz="900" dirty="0"/>
          </a:p>
          <a:p>
            <a:r>
              <a:rPr lang="en-US" sz="1800" b="1" dirty="0">
                <a:solidFill>
                  <a:srgbClr val="00B0F0"/>
                </a:solidFill>
              </a:rPr>
              <a:t>Action-Oriented</a:t>
            </a:r>
            <a:r>
              <a:rPr lang="en-US" sz="1800" dirty="0"/>
              <a:t> – identifies a goal that focuses on actions rather 							   than personal qualities</a:t>
            </a:r>
          </a:p>
          <a:p>
            <a:endParaRPr lang="en-US" sz="900" dirty="0"/>
          </a:p>
          <a:p>
            <a:r>
              <a:rPr lang="en-US" sz="1800" b="1" dirty="0">
                <a:solidFill>
                  <a:srgbClr val="00B0F0"/>
                </a:solidFill>
              </a:rPr>
              <a:t>Realistic</a:t>
            </a:r>
            <a:r>
              <a:rPr lang="en-US" sz="1800" dirty="0"/>
              <a:t> – identifies a goal you know you are actually capable of 					 attaining</a:t>
            </a:r>
          </a:p>
          <a:p>
            <a:endParaRPr lang="en-US" sz="900" dirty="0"/>
          </a:p>
          <a:p>
            <a:r>
              <a:rPr lang="en-US" sz="1800" b="1" dirty="0">
                <a:solidFill>
                  <a:srgbClr val="00B0F0"/>
                </a:solidFill>
              </a:rPr>
              <a:t>Timely</a:t>
            </a:r>
            <a:r>
              <a:rPr lang="en-US" sz="1800" dirty="0"/>
              <a:t> – clearly specifies a completion date</a:t>
            </a:r>
          </a:p>
        </p:txBody>
      </p:sp>
      <p:pic>
        <p:nvPicPr>
          <p:cNvPr id="1030" name="Picture 6" descr="Image result for smart goa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529" y="832253"/>
            <a:ext cx="2689903" cy="151307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05341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Custom 10">
      <a:dk1>
        <a:srgbClr val="342B2B"/>
      </a:dk1>
      <a:lt1>
        <a:srgbClr val="FFFFFF"/>
      </a:lt1>
      <a:dk2>
        <a:srgbClr val="212121"/>
      </a:dk2>
      <a:lt2>
        <a:srgbClr val="636363"/>
      </a:lt2>
      <a:accent1>
        <a:srgbClr val="A7A7A7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2188</TotalTime>
  <Words>856</Words>
  <Application>Microsoft Macintosh PowerPoint</Application>
  <PresentationFormat>On-screen Show (4:3)</PresentationFormat>
  <Paragraphs>109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Century Gothic</vt:lpstr>
      <vt:lpstr>Wingdings</vt:lpstr>
      <vt:lpstr>Wingdings 2</vt:lpstr>
      <vt:lpstr>Quotable</vt:lpstr>
      <vt:lpstr>Goal Setting and Motivation</vt:lpstr>
      <vt:lpstr>Personal Values</vt:lpstr>
      <vt:lpstr>Values Clarification</vt:lpstr>
      <vt:lpstr>Values in Action</vt:lpstr>
      <vt:lpstr>Motivation</vt:lpstr>
      <vt:lpstr>Motivation</vt:lpstr>
      <vt:lpstr>Motivation in Academics</vt:lpstr>
      <vt:lpstr>Goal Setting</vt:lpstr>
      <vt:lpstr>SMART Goals</vt:lpstr>
      <vt:lpstr>Examples of SMART goals</vt:lpstr>
      <vt:lpstr>Examples, cont.</vt:lpstr>
      <vt:lpstr>Examples, cont.</vt:lpstr>
      <vt:lpstr>Goal Mapping Activity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Coaching</dc:title>
  <dc:creator>Microsoft Office User</dc:creator>
  <cp:lastModifiedBy>Lister, Anna C</cp:lastModifiedBy>
  <cp:revision>96</cp:revision>
  <dcterms:created xsi:type="dcterms:W3CDTF">2017-09-07T18:03:51Z</dcterms:created>
  <dcterms:modified xsi:type="dcterms:W3CDTF">2023-04-21T18:39:42Z</dcterms:modified>
</cp:coreProperties>
</file>