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7" r:id="rId3"/>
    <p:sldId id="257" r:id="rId4"/>
    <p:sldId id="268" r:id="rId5"/>
    <p:sldId id="266" r:id="rId6"/>
    <p:sldId id="269" r:id="rId7"/>
    <p:sldId id="270" r:id="rId8"/>
    <p:sldId id="271" r:id="rId9"/>
    <p:sldId id="272" r:id="rId10"/>
    <p:sldId id="273" r:id="rId11"/>
    <p:sldId id="259" r:id="rId12"/>
    <p:sldId id="262"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569895"/>
    <a:srgbClr val="2E9AC0"/>
    <a:srgbClr val="500000"/>
    <a:srgbClr val="8EB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248"/>
    <p:restoredTop sz="94694"/>
  </p:normalViewPr>
  <p:slideViewPr>
    <p:cSldViewPr snapToGrid="0" snapToObjects="1">
      <p:cViewPr varScale="1">
        <p:scale>
          <a:sx n="129" d="100"/>
          <a:sy n="129" d="100"/>
        </p:scale>
        <p:origin x="1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820D4-7332-6E4C-B2CB-9C64076A6B16}" type="datetimeFigureOut">
              <a:rPr lang="en-US" smtClean="0"/>
              <a:t>4/21/23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4198E-BC97-7740-9C73-50F754613D9F}" type="slidenum">
              <a:rPr lang="en-US" smtClean="0"/>
              <a:t>‹#›</a:t>
            </a:fld>
            <a:endParaRPr lang="en-US"/>
          </a:p>
        </p:txBody>
      </p:sp>
    </p:spTree>
    <p:extLst>
      <p:ext uri="{BB962C8B-B14F-4D97-AF65-F5344CB8AC3E}">
        <p14:creationId xmlns:p14="http://schemas.microsoft.com/office/powerpoint/2010/main" val="65575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Bloom’s Taxonomy of Educational Objectives was created in 1956 by Benjamin Bloom, who was at</a:t>
            </a:r>
            <a:r>
              <a:rPr lang="en-US" baseline="0" dirty="0"/>
              <a:t> the time working as an educational psychologist for the University of Chicago Board of Examiners. He chaired a committee tasked with developing a categorized list of educational outcomes. Bloom’s Taxonomy has been immeasurably influential in k-12 and higher education.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a:t>
            </a:fld>
            <a:endParaRPr lang="en-US"/>
          </a:p>
        </p:txBody>
      </p:sp>
    </p:spTree>
    <p:extLst>
      <p:ext uri="{BB962C8B-B14F-4D97-AF65-F5344CB8AC3E}">
        <p14:creationId xmlns:p14="http://schemas.microsoft.com/office/powerpoint/2010/main" val="349544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Creation of</a:t>
            </a:r>
            <a:r>
              <a:rPr lang="en-US" baseline="0" dirty="0"/>
              <a:t> new knowledge, perspectives, ideas or products is one of the chief responsibilities of higher education. By definition, to do research is take what we know in the present and advance it. Professors are evaluated on their ability to advance knowledge through research.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10</a:t>
            </a:fld>
            <a:endParaRPr lang="en-US"/>
          </a:p>
        </p:txBody>
      </p:sp>
    </p:spTree>
    <p:extLst>
      <p:ext uri="{BB962C8B-B14F-4D97-AF65-F5344CB8AC3E}">
        <p14:creationId xmlns:p14="http://schemas.microsoft.com/office/powerpoint/2010/main" val="133532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inverted the levels</a:t>
            </a:r>
            <a:r>
              <a:rPr lang="en-US" baseline="0" dirty="0"/>
              <a:t> from the triangle in this slide, starting with “Remember” at the top since it should be discussed first. The purpose of this exercise is to illustrate the levels of Bloom’s in a way that will give students confidence in recognizing them. </a:t>
            </a:r>
            <a:r>
              <a:rPr lang="en-US" dirty="0"/>
              <a:t>Most everyone</a:t>
            </a:r>
            <a:r>
              <a:rPr lang="en-US" baseline="0" dirty="0"/>
              <a:t> remembers the story of </a:t>
            </a:r>
            <a:r>
              <a:rPr lang="en-US" i="1" baseline="0" dirty="0"/>
              <a:t>Goldilocks and the Three Bears</a:t>
            </a:r>
            <a:r>
              <a:rPr lang="en-US" baseline="0" dirty="0"/>
              <a:t>. If not, a refresher would only take a minute. Goldilocks goes for a walk, comes upon a house, goes in, chooses one of three bowls of porridge, chairs to sit in, and beds to lie in. The bears come home to discover her activities and she runs away. This is an exercise Saundra McGuire uses in her 2015 book, </a:t>
            </a:r>
            <a:r>
              <a:rPr lang="en-US" i="1" baseline="0" dirty="0"/>
              <a:t>Teach Students How to Learn</a:t>
            </a:r>
            <a:r>
              <a:rPr lang="en-US" baseline="0" dirty="0"/>
              <a:t>.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11</a:t>
            </a:fld>
            <a:endParaRPr lang="en-US"/>
          </a:p>
        </p:txBody>
      </p:sp>
    </p:spTree>
    <p:extLst>
      <p:ext uri="{BB962C8B-B14F-4D97-AF65-F5344CB8AC3E}">
        <p14:creationId xmlns:p14="http://schemas.microsoft.com/office/powerpoint/2010/main" val="278901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how</a:t>
            </a:r>
            <a:r>
              <a:rPr lang="en-US" baseline="0" dirty="0"/>
              <a:t> the construction of a textbook is influenced by Bloom’s. The end-of-chapter questions are informed by Bloom’s levels of learning.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12</a:t>
            </a:fld>
            <a:endParaRPr lang="en-US"/>
          </a:p>
        </p:txBody>
      </p:sp>
    </p:spTree>
    <p:extLst>
      <p:ext uri="{BB962C8B-B14F-4D97-AF65-F5344CB8AC3E}">
        <p14:creationId xmlns:p14="http://schemas.microsoft.com/office/powerpoint/2010/main" val="328260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Bloom’s influences the creation of learning objectives in higher education,</a:t>
            </a:r>
            <a:r>
              <a:rPr lang="en-US" baseline="0" dirty="0"/>
              <a:t> as well as </a:t>
            </a:r>
            <a:r>
              <a:rPr lang="en-US" dirty="0"/>
              <a:t>designing of curriculum</a:t>
            </a:r>
            <a:r>
              <a:rPr lang="en-US" baseline="0" dirty="0"/>
              <a:t> and assessment. It is important for students to become familiar with these levels of learning. Students should be able to identify the levels at which they are expected to perform academically by looking at the course learning objectives. And they should design study materials and self-test at this level.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2</a:t>
            </a:fld>
            <a:endParaRPr lang="en-US"/>
          </a:p>
        </p:txBody>
      </p:sp>
    </p:spTree>
    <p:extLst>
      <p:ext uri="{BB962C8B-B14F-4D97-AF65-F5344CB8AC3E}">
        <p14:creationId xmlns:p14="http://schemas.microsoft.com/office/powerpoint/2010/main" val="44029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triangle diagram showing how learning progresses through 6 levels of increasingly higher orders of learning. This doesn’t mean that the top levels are more important than the bottom. They are all important.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3</a:t>
            </a:fld>
            <a:endParaRPr lang="en-US"/>
          </a:p>
        </p:txBody>
      </p:sp>
    </p:spTree>
    <p:extLst>
      <p:ext uri="{BB962C8B-B14F-4D97-AF65-F5344CB8AC3E}">
        <p14:creationId xmlns:p14="http://schemas.microsoft.com/office/powerpoint/2010/main" val="131136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students may have been exposed to some advanced levels of learning, high school and “introductory” courses in college are designed to ensure that students have at least mastered the fundamental levels (remember and understand) so they can work through the higher levels of learning as they progress through their major course of study</a:t>
            </a:r>
            <a:endParaRPr lang="en-US" dirty="0"/>
          </a:p>
          <a:p>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4</a:t>
            </a:fld>
            <a:endParaRPr lang="en-US"/>
          </a:p>
        </p:txBody>
      </p:sp>
    </p:spTree>
    <p:extLst>
      <p:ext uri="{BB962C8B-B14F-4D97-AF65-F5344CB8AC3E}">
        <p14:creationId xmlns:p14="http://schemas.microsoft.com/office/powerpoint/2010/main" val="373076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Remembering</a:t>
            </a:r>
            <a:r>
              <a:rPr lang="en-US" baseline="0" dirty="0"/>
              <a:t> and understanding (in the next slide) are</a:t>
            </a:r>
            <a:r>
              <a:rPr lang="en-US" dirty="0"/>
              <a:t> fundamental, but that doesn’t mean they’re easier to learn or less important than the other levels. In fact, they might be the most important. Students</a:t>
            </a:r>
            <a:r>
              <a:rPr lang="en-US" baseline="0" dirty="0"/>
              <a:t> can’t perform at higher levels until they’ve learned the basics. Moreover, even upper level classes may have knowledge/understanding questions on exams. Exams are often designed with knowledge questions in an opening section before transitioning to application, analysis, or evaluation.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5</a:t>
            </a:fld>
            <a:endParaRPr lang="en-US"/>
          </a:p>
        </p:txBody>
      </p:sp>
    </p:spTree>
    <p:extLst>
      <p:ext uri="{BB962C8B-B14F-4D97-AF65-F5344CB8AC3E}">
        <p14:creationId xmlns:p14="http://schemas.microsoft.com/office/powerpoint/2010/main" val="147297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involves</a:t>
            </a:r>
            <a:r>
              <a:rPr lang="en-US" baseline="0" dirty="0"/>
              <a:t> interpretation and explanation of knowledge. More than just knowing facts or concepts, students should be able to articulate, describe, discuss, explain, extrapolate, paraphrase, and summarize. At this level, you are making meaning of what you know.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6</a:t>
            </a:fld>
            <a:endParaRPr lang="en-US"/>
          </a:p>
        </p:txBody>
      </p:sp>
    </p:spTree>
    <p:extLst>
      <p:ext uri="{BB962C8B-B14F-4D97-AF65-F5344CB8AC3E}">
        <p14:creationId xmlns:p14="http://schemas.microsoft.com/office/powerpoint/2010/main" val="326881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is higher-order</a:t>
            </a:r>
            <a:r>
              <a:rPr lang="en-US" baseline="0" dirty="0"/>
              <a:t> learning. This is the first level in which students are required to do something with what they’ve learned—implement, execute or carry out a procedure.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7</a:t>
            </a:fld>
            <a:endParaRPr lang="en-US"/>
          </a:p>
        </p:txBody>
      </p:sp>
    </p:spTree>
    <p:extLst>
      <p:ext uri="{BB962C8B-B14F-4D97-AF65-F5344CB8AC3E}">
        <p14:creationId xmlns:p14="http://schemas.microsoft.com/office/powerpoint/2010/main" val="27326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analyze is to break something into its constituent parts to better understand the relationship of its parts to each other, its purpose or implications, how it works, or its biases and influences.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8</a:t>
            </a:fld>
            <a:endParaRPr lang="en-US"/>
          </a:p>
        </p:txBody>
      </p:sp>
    </p:spTree>
    <p:extLst>
      <p:ext uri="{BB962C8B-B14F-4D97-AF65-F5344CB8AC3E}">
        <p14:creationId xmlns:p14="http://schemas.microsoft.com/office/powerpoint/2010/main" val="203312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is near the</a:t>
            </a:r>
            <a:r>
              <a:rPr lang="en-US" baseline="0" dirty="0"/>
              <a:t> top of the Bloom’s pyramid because making informed and sound judgments about anything involves exercising learning at all preceding levels. </a:t>
            </a:r>
            <a:endParaRPr lang="en-US" dirty="0"/>
          </a:p>
        </p:txBody>
      </p:sp>
      <p:sp>
        <p:nvSpPr>
          <p:cNvPr id="4" name="Slide Number Placeholder 3"/>
          <p:cNvSpPr>
            <a:spLocks noGrp="1"/>
          </p:cNvSpPr>
          <p:nvPr>
            <p:ph type="sldNum" sz="quarter" idx="10"/>
          </p:nvPr>
        </p:nvSpPr>
        <p:spPr/>
        <p:txBody>
          <a:bodyPr/>
          <a:lstStyle/>
          <a:p>
            <a:fld id="{9804198E-BC97-7740-9C73-50F754613D9F}" type="slidenum">
              <a:rPr lang="en-US" smtClean="0"/>
              <a:t>9</a:t>
            </a:fld>
            <a:endParaRPr lang="en-US"/>
          </a:p>
        </p:txBody>
      </p:sp>
    </p:spTree>
    <p:extLst>
      <p:ext uri="{BB962C8B-B14F-4D97-AF65-F5344CB8AC3E}">
        <p14:creationId xmlns:p14="http://schemas.microsoft.com/office/powerpoint/2010/main" val="2304228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501" y="608434"/>
            <a:ext cx="3821064" cy="602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pPr/>
              <a:t>4/21/23</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fld id="{09B482E8-6E0E-1B4F-B1FD-C69DB9E858D9}" type="datetimeFigureOut">
              <a:rPr lang="en-US" dirty="0"/>
              <a:pPr/>
              <a:t>4/21/23</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charset="2"/>
        <a:buChar char="ü"/>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charset="2"/>
        <a:buChar char="ü"/>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charset="2"/>
        <a:buChar char="ü"/>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charset="2"/>
        <a:buChar char="ü"/>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Bloom’s Taxonomy</a:t>
            </a:r>
          </a:p>
        </p:txBody>
      </p:sp>
      <p:sp>
        <p:nvSpPr>
          <p:cNvPr id="3" name="Subtitle 2"/>
          <p:cNvSpPr>
            <a:spLocks noGrp="1"/>
          </p:cNvSpPr>
          <p:nvPr>
            <p:ph type="subTitle" idx="1"/>
          </p:nvPr>
        </p:nvSpPr>
        <p:spPr>
          <a:xfrm>
            <a:off x="607501" y="5460140"/>
            <a:ext cx="7929000" cy="434974"/>
          </a:xfrm>
        </p:spPr>
        <p:txBody>
          <a:bodyPr/>
          <a:lstStyle/>
          <a:p>
            <a:endParaRPr lang="en-US" dirty="0"/>
          </a:p>
        </p:txBody>
      </p:sp>
    </p:spTree>
    <p:extLst>
      <p:ext uri="{BB962C8B-B14F-4D97-AF65-F5344CB8AC3E}">
        <p14:creationId xmlns:p14="http://schemas.microsoft.com/office/powerpoint/2010/main" val="47957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a:t>
            </a:r>
          </a:p>
        </p:txBody>
      </p:sp>
      <p:sp>
        <p:nvSpPr>
          <p:cNvPr id="3" name="Content Placeholder 2"/>
          <p:cNvSpPr>
            <a:spLocks noGrp="1"/>
          </p:cNvSpPr>
          <p:nvPr>
            <p:ph idx="1"/>
          </p:nvPr>
        </p:nvSpPr>
        <p:spPr>
          <a:xfrm>
            <a:off x="607500" y="2486237"/>
            <a:ext cx="7915931" cy="3636511"/>
          </a:xfrm>
        </p:spPr>
        <p:txBody>
          <a:bodyPr/>
          <a:lstStyle/>
          <a:p>
            <a:r>
              <a:rPr lang="en-US" sz="1600" b="1" dirty="0"/>
              <a:t>Creation involves putting elements together in a new form, pattern or structure, or creating a new whole. What is created could be new products, ideas or perspectives</a:t>
            </a:r>
          </a:p>
          <a:p>
            <a:pPr marL="0" indent="0">
              <a:buNone/>
            </a:pPr>
            <a:endParaRPr lang="en-US" sz="1600" b="1" dirty="0"/>
          </a:p>
          <a:p>
            <a:pPr marL="0" indent="0">
              <a:buNone/>
            </a:pPr>
            <a:r>
              <a:rPr lang="en-US" sz="1600" b="1" dirty="0"/>
              <a:t>Examples</a:t>
            </a:r>
          </a:p>
          <a:p>
            <a:r>
              <a:rPr lang="en-US" sz="1600" b="1" dirty="0"/>
              <a:t>Invent a machine to solve a problem</a:t>
            </a:r>
          </a:p>
          <a:p>
            <a:r>
              <a:rPr lang="en-US" sz="1600" b="1" dirty="0"/>
              <a:t>Design an environmentally-conscious office building</a:t>
            </a:r>
          </a:p>
          <a:p>
            <a:r>
              <a:rPr lang="en-US" sz="1600" b="1" dirty="0"/>
              <a:t>Devise a new way to perform spine surgery</a:t>
            </a:r>
          </a:p>
          <a:p>
            <a:r>
              <a:rPr lang="en-US" sz="1600" b="1" dirty="0"/>
              <a:t>Compose an original piece of music or literature</a:t>
            </a:r>
          </a:p>
          <a:p>
            <a:r>
              <a:rPr lang="en-US" sz="1600" b="1" dirty="0"/>
              <a:t>Create a plan to address a social problem</a:t>
            </a:r>
            <a:endParaRPr lang="en-US" dirty="0"/>
          </a:p>
          <a:p>
            <a:endParaRPr lang="en-US" dirty="0"/>
          </a:p>
        </p:txBody>
      </p:sp>
    </p:spTree>
    <p:extLst>
      <p:ext uri="{BB962C8B-B14F-4D97-AF65-F5344CB8AC3E}">
        <p14:creationId xmlns:p14="http://schemas.microsoft.com/office/powerpoint/2010/main" val="3869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Levels of Learning Applied to </a:t>
            </a:r>
            <a:r>
              <a:rPr lang="en-US" i="1" dirty="0"/>
              <a:t>Goldilocks and the Three Bears</a:t>
            </a:r>
          </a:p>
        </p:txBody>
      </p:sp>
      <p:sp>
        <p:nvSpPr>
          <p:cNvPr id="3" name="Content Placeholder 2"/>
          <p:cNvSpPr>
            <a:spLocks noGrp="1"/>
          </p:cNvSpPr>
          <p:nvPr>
            <p:ph idx="1"/>
          </p:nvPr>
        </p:nvSpPr>
        <p:spPr>
          <a:xfrm>
            <a:off x="399335" y="2165178"/>
            <a:ext cx="8345328" cy="4521413"/>
          </a:xfrm>
        </p:spPr>
        <p:txBody>
          <a:bodyPr>
            <a:normAutofit fontScale="85000" lnSpcReduction="20000"/>
          </a:bodyPr>
          <a:lstStyle/>
          <a:p>
            <a:pPr fontAlgn="ctr">
              <a:spcBef>
                <a:spcPts val="0"/>
              </a:spcBef>
              <a:spcAft>
                <a:spcPts val="0"/>
              </a:spcAft>
            </a:pPr>
            <a:endParaRPr lang="en-US" sz="2100" dirty="0"/>
          </a:p>
          <a:p>
            <a:pPr fontAlgn="ctr">
              <a:spcBef>
                <a:spcPts val="0"/>
              </a:spcBef>
              <a:spcAft>
                <a:spcPts val="0"/>
              </a:spcAft>
            </a:pPr>
            <a:endParaRPr lang="en-US" sz="2100" dirty="0"/>
          </a:p>
          <a:p>
            <a:pPr marL="25400" indent="0" fontAlgn="ctr">
              <a:spcBef>
                <a:spcPts val="0"/>
              </a:spcBef>
              <a:spcAft>
                <a:spcPts val="0"/>
              </a:spcAft>
              <a:buNone/>
            </a:pPr>
            <a:r>
              <a:rPr lang="en-US" sz="2100" b="1" i="1" dirty="0">
                <a:solidFill>
                  <a:schemeClr val="accent1">
                    <a:lumMod val="75000"/>
                  </a:schemeClr>
                </a:solidFill>
              </a:rPr>
              <a:t>REMEMBER</a:t>
            </a:r>
            <a:r>
              <a:rPr lang="en-US" sz="2100" dirty="0"/>
              <a:t> - </a:t>
            </a:r>
            <a:r>
              <a:rPr lang="en-US" sz="2100" b="1" dirty="0"/>
              <a:t>Recall</a:t>
            </a:r>
            <a:r>
              <a:rPr lang="en-US" sz="2100" dirty="0"/>
              <a:t> the items used by Goldilocks while she was in the Bears house.</a:t>
            </a:r>
          </a:p>
          <a:p>
            <a:pPr marL="25400" indent="0" fontAlgn="ctr">
              <a:spcBef>
                <a:spcPts val="0"/>
              </a:spcBef>
              <a:spcAft>
                <a:spcPts val="0"/>
              </a:spcAft>
              <a:buNone/>
            </a:pPr>
            <a:endParaRPr lang="en-US" sz="2100" b="1" dirty="0"/>
          </a:p>
          <a:p>
            <a:pPr marL="25400" indent="0" fontAlgn="ctr">
              <a:spcBef>
                <a:spcPts val="0"/>
              </a:spcBef>
              <a:spcAft>
                <a:spcPts val="0"/>
              </a:spcAft>
              <a:buNone/>
            </a:pPr>
            <a:r>
              <a:rPr lang="en-US" sz="2100" b="1" i="1" dirty="0">
                <a:solidFill>
                  <a:srgbClr val="569895"/>
                </a:solidFill>
              </a:rPr>
              <a:t>UNDERSTAND</a:t>
            </a:r>
            <a:r>
              <a:rPr lang="en-US" sz="2100" dirty="0"/>
              <a:t> - </a:t>
            </a:r>
            <a:r>
              <a:rPr lang="en-US" sz="2100" b="1" dirty="0"/>
              <a:t>Explain</a:t>
            </a:r>
            <a:r>
              <a:rPr lang="en-US" sz="2100" dirty="0"/>
              <a:t> why Goldilocks liked Baby Bear’s porridge, chair, and bed the best.</a:t>
            </a:r>
          </a:p>
          <a:p>
            <a:pPr marL="25400" indent="0" fontAlgn="ctr">
              <a:spcBef>
                <a:spcPts val="0"/>
              </a:spcBef>
              <a:spcAft>
                <a:spcPts val="0"/>
              </a:spcAft>
              <a:buNone/>
            </a:pPr>
            <a:endParaRPr lang="en-US" sz="2100" dirty="0"/>
          </a:p>
          <a:p>
            <a:pPr marL="25400" indent="0">
              <a:spcBef>
                <a:spcPts val="0"/>
              </a:spcBef>
              <a:spcAft>
                <a:spcPts val="0"/>
              </a:spcAft>
              <a:buNone/>
            </a:pPr>
            <a:r>
              <a:rPr lang="en-US" sz="2100" b="1" i="1" dirty="0">
                <a:solidFill>
                  <a:schemeClr val="accent2">
                    <a:lumMod val="50000"/>
                  </a:schemeClr>
                </a:solidFill>
              </a:rPr>
              <a:t>APPLY</a:t>
            </a:r>
            <a:r>
              <a:rPr lang="en-US" sz="2100" dirty="0"/>
              <a:t> - </a:t>
            </a:r>
            <a:r>
              <a:rPr lang="en-US" sz="2100" b="1" dirty="0"/>
              <a:t>Predict</a:t>
            </a:r>
            <a:r>
              <a:rPr lang="en-US" sz="2100" dirty="0"/>
              <a:t> what Goldilocks would use if she came to your house.</a:t>
            </a:r>
          </a:p>
          <a:p>
            <a:pPr marL="25400" indent="0">
              <a:spcBef>
                <a:spcPts val="0"/>
              </a:spcBef>
              <a:spcAft>
                <a:spcPts val="0"/>
              </a:spcAft>
              <a:buNone/>
            </a:pPr>
            <a:endParaRPr lang="en-US" sz="2100" b="1" i="1" dirty="0"/>
          </a:p>
          <a:p>
            <a:pPr marL="25400" indent="0">
              <a:spcBef>
                <a:spcPts val="0"/>
              </a:spcBef>
              <a:spcAft>
                <a:spcPts val="0"/>
              </a:spcAft>
              <a:buNone/>
            </a:pPr>
            <a:r>
              <a:rPr lang="en-US" sz="2100" b="1" i="1" dirty="0">
                <a:solidFill>
                  <a:schemeClr val="accent2">
                    <a:lumMod val="75000"/>
                  </a:schemeClr>
                </a:solidFill>
              </a:rPr>
              <a:t>ANALYZE</a:t>
            </a:r>
            <a:r>
              <a:rPr lang="en-US" sz="2100" i="1" dirty="0"/>
              <a:t> </a:t>
            </a:r>
            <a:r>
              <a:rPr lang="en-US" sz="2100" dirty="0"/>
              <a:t>– </a:t>
            </a:r>
            <a:r>
              <a:rPr lang="en-US" sz="2100" b="1" dirty="0"/>
              <a:t>Think critically </a:t>
            </a:r>
            <a:r>
              <a:rPr lang="en-US" sz="2100" dirty="0"/>
              <a:t>about context and </a:t>
            </a:r>
            <a:r>
              <a:rPr lang="en-US" sz="2100" b="1" dirty="0"/>
              <a:t>question</a:t>
            </a:r>
            <a:r>
              <a:rPr lang="en-US" sz="2100" dirty="0"/>
              <a:t> assumptions: Is it plausible that the bears could eat porridge out of bowls? (This is how we discover that there’s more to the story than what happens literally.)  </a:t>
            </a:r>
          </a:p>
          <a:p>
            <a:pPr marL="25400" indent="0">
              <a:spcBef>
                <a:spcPts val="0"/>
              </a:spcBef>
              <a:spcAft>
                <a:spcPts val="0"/>
              </a:spcAft>
              <a:buNone/>
            </a:pPr>
            <a:endParaRPr lang="en-US" sz="2100" b="1" dirty="0"/>
          </a:p>
          <a:p>
            <a:pPr marL="25400" indent="0">
              <a:spcBef>
                <a:spcPts val="0"/>
              </a:spcBef>
              <a:spcAft>
                <a:spcPts val="0"/>
              </a:spcAft>
              <a:buNone/>
            </a:pPr>
            <a:r>
              <a:rPr lang="en-US" sz="2100" b="1" i="1" dirty="0">
                <a:solidFill>
                  <a:srgbClr val="99FF66"/>
                </a:solidFill>
              </a:rPr>
              <a:t>EVALUATE</a:t>
            </a:r>
            <a:r>
              <a:rPr lang="en-US" sz="2100" dirty="0"/>
              <a:t> - </a:t>
            </a:r>
            <a:r>
              <a:rPr lang="en-US" sz="2100" b="1" dirty="0"/>
              <a:t>Judge</a:t>
            </a:r>
            <a:r>
              <a:rPr lang="en-US" sz="2100" dirty="0"/>
              <a:t> whether Goldilocks was good or bad. Defend your opinion, but also consider why someone might believe the opposite.</a:t>
            </a:r>
          </a:p>
          <a:p>
            <a:pPr marL="25400" indent="0">
              <a:spcBef>
                <a:spcPts val="0"/>
              </a:spcBef>
              <a:spcAft>
                <a:spcPts val="0"/>
              </a:spcAft>
              <a:buNone/>
            </a:pPr>
            <a:endParaRPr lang="en-US" sz="2100" b="1" dirty="0"/>
          </a:p>
          <a:p>
            <a:pPr marL="25400" indent="0">
              <a:spcBef>
                <a:spcPts val="0"/>
              </a:spcBef>
              <a:spcAft>
                <a:spcPts val="0"/>
              </a:spcAft>
              <a:buNone/>
            </a:pPr>
            <a:r>
              <a:rPr lang="en-US" sz="2100" b="1" i="1" dirty="0">
                <a:solidFill>
                  <a:srgbClr val="FFFF00"/>
                </a:solidFill>
              </a:rPr>
              <a:t>CREATE</a:t>
            </a:r>
            <a:r>
              <a:rPr lang="en-US" sz="2100" dirty="0"/>
              <a:t> - </a:t>
            </a:r>
            <a:r>
              <a:rPr lang="en-US" sz="2100" b="1" dirty="0"/>
              <a:t>Create</a:t>
            </a:r>
            <a:r>
              <a:rPr lang="en-US" sz="2100" dirty="0"/>
              <a:t> a new story about Goldilocks that tackles different themes or raises other questions about values.</a:t>
            </a:r>
          </a:p>
          <a:p>
            <a:pPr marL="25400" indent="0">
              <a:buNone/>
            </a:pPr>
            <a:endParaRPr lang="en-US" sz="1200" dirty="0"/>
          </a:p>
          <a:p>
            <a:endParaRPr lang="en-US" dirty="0"/>
          </a:p>
        </p:txBody>
      </p:sp>
      <p:sp>
        <p:nvSpPr>
          <p:cNvPr id="4" name="TextBox 3"/>
          <p:cNvSpPr txBox="1"/>
          <p:nvPr/>
        </p:nvSpPr>
        <p:spPr>
          <a:xfrm>
            <a:off x="5108331" y="6409592"/>
            <a:ext cx="4035669" cy="276999"/>
          </a:xfrm>
          <a:prstGeom prst="rect">
            <a:avLst/>
          </a:prstGeom>
          <a:noFill/>
        </p:spPr>
        <p:txBody>
          <a:bodyPr wrap="square" rtlCol="0">
            <a:spAutoFit/>
          </a:bodyPr>
          <a:lstStyle/>
          <a:p>
            <a:r>
              <a:rPr lang="en-US" sz="1200" dirty="0"/>
              <a:t>From </a:t>
            </a:r>
            <a:r>
              <a:rPr lang="en-US" sz="1200" i="1" dirty="0"/>
              <a:t>Teach Students How to Learn</a:t>
            </a:r>
            <a:r>
              <a:rPr lang="en-US" sz="1200" dirty="0"/>
              <a:t>, McGuire (2015)</a:t>
            </a:r>
          </a:p>
        </p:txBody>
      </p:sp>
    </p:spTree>
    <p:extLst>
      <p:ext uri="{BB962C8B-B14F-4D97-AF65-F5344CB8AC3E}">
        <p14:creationId xmlns:p14="http://schemas.microsoft.com/office/powerpoint/2010/main" val="19082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67588" y="0"/>
            <a:ext cx="5308564" cy="6858000"/>
          </a:xfrm>
          <a:prstGeom prst="rect">
            <a:avLst/>
          </a:prstGeom>
        </p:spPr>
      </p:pic>
      <p:sp>
        <p:nvSpPr>
          <p:cNvPr id="6" name="TextBox 5"/>
          <p:cNvSpPr txBox="1"/>
          <p:nvPr/>
        </p:nvSpPr>
        <p:spPr>
          <a:xfrm>
            <a:off x="228599" y="648369"/>
            <a:ext cx="2954215" cy="830997"/>
          </a:xfrm>
          <a:prstGeom prst="rect">
            <a:avLst/>
          </a:prstGeom>
          <a:noFill/>
        </p:spPr>
        <p:txBody>
          <a:bodyPr wrap="square" rtlCol="0">
            <a:spAutoFit/>
          </a:bodyPr>
          <a:lstStyle/>
          <a:p>
            <a:r>
              <a:rPr lang="en-US" sz="1600" dirty="0">
                <a:solidFill>
                  <a:schemeClr val="bg1"/>
                </a:solidFill>
              </a:rPr>
              <a:t>Introductory BIOL textbook end of chapter questions organized by Bloom’s level.</a:t>
            </a:r>
          </a:p>
        </p:txBody>
      </p:sp>
    </p:spTree>
    <p:extLst>
      <p:ext uri="{BB962C8B-B14F-4D97-AF65-F5344CB8AC3E}">
        <p14:creationId xmlns:p14="http://schemas.microsoft.com/office/powerpoint/2010/main" val="371822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idx="1"/>
          </p:nvPr>
        </p:nvSpPr>
        <p:spPr>
          <a:xfrm>
            <a:off x="614034" y="2222287"/>
            <a:ext cx="8248612" cy="4389528"/>
          </a:xfrm>
        </p:spPr>
        <p:txBody>
          <a:bodyPr>
            <a:noAutofit/>
          </a:bodyPr>
          <a:lstStyle/>
          <a:p>
            <a:pPr>
              <a:spcBef>
                <a:spcPts val="0"/>
              </a:spcBef>
              <a:spcAft>
                <a:spcPts val="0"/>
              </a:spcAft>
            </a:pPr>
            <a:r>
              <a:rPr lang="en-US" sz="1800" dirty="0"/>
              <a:t>Assess the level of learning required in your classes by looking at the syllabus, as well as from homework, practice problems, examples in class, end of chapter reviews, etc.</a:t>
            </a:r>
          </a:p>
          <a:p>
            <a:pPr>
              <a:spcBef>
                <a:spcPts val="0"/>
              </a:spcBef>
              <a:spcAft>
                <a:spcPts val="0"/>
              </a:spcAft>
            </a:pPr>
            <a:endParaRPr lang="en-US" sz="1200" dirty="0"/>
          </a:p>
          <a:p>
            <a:pPr>
              <a:spcBef>
                <a:spcPts val="0"/>
              </a:spcBef>
              <a:spcAft>
                <a:spcPts val="0"/>
              </a:spcAft>
            </a:pPr>
            <a:r>
              <a:rPr lang="en-US" sz="1800" dirty="0"/>
              <a:t>Pay attention to the level of learning at which you are studying</a:t>
            </a:r>
          </a:p>
          <a:p>
            <a:pPr>
              <a:spcBef>
                <a:spcPts val="0"/>
              </a:spcBef>
              <a:spcAft>
                <a:spcPts val="0"/>
              </a:spcAft>
            </a:pPr>
            <a:endParaRPr lang="en-US" sz="1200" dirty="0"/>
          </a:p>
          <a:p>
            <a:pPr>
              <a:spcBef>
                <a:spcPts val="0"/>
              </a:spcBef>
              <a:spcAft>
                <a:spcPts val="0"/>
              </a:spcAft>
            </a:pPr>
            <a:r>
              <a:rPr lang="en-US" sz="1800" dirty="0"/>
              <a:t>Study at levels HIGHER than homework levels! Often, college exams test you at higher levels than class discussion and homework.</a:t>
            </a:r>
          </a:p>
          <a:p>
            <a:pPr>
              <a:spcBef>
                <a:spcPts val="0"/>
              </a:spcBef>
              <a:spcAft>
                <a:spcPts val="0"/>
              </a:spcAft>
            </a:pPr>
            <a:endParaRPr lang="en-US" sz="1200" dirty="0"/>
          </a:p>
          <a:p>
            <a:pPr>
              <a:spcBef>
                <a:spcPts val="0"/>
              </a:spcBef>
              <a:spcAft>
                <a:spcPts val="0"/>
              </a:spcAft>
            </a:pPr>
            <a:r>
              <a:rPr lang="en-US" sz="1800" dirty="0"/>
              <a:t>Expect concepts to be combined or modified on an exam</a:t>
            </a:r>
          </a:p>
          <a:p>
            <a:pPr>
              <a:spcBef>
                <a:spcPts val="0"/>
              </a:spcBef>
              <a:spcAft>
                <a:spcPts val="0"/>
              </a:spcAft>
            </a:pPr>
            <a:endParaRPr lang="en-US" sz="1200" dirty="0"/>
          </a:p>
          <a:p>
            <a:pPr>
              <a:spcBef>
                <a:spcPts val="0"/>
              </a:spcBef>
              <a:spcAft>
                <a:spcPts val="0"/>
              </a:spcAft>
            </a:pPr>
            <a:r>
              <a:rPr lang="en-US" sz="1800" dirty="0"/>
              <a:t>Problems-based courses are particularly sensitive to working through the bottom learning </a:t>
            </a:r>
            <a:r>
              <a:rPr lang="en-US" sz="1800"/>
              <a:t>levels first</a:t>
            </a:r>
            <a:r>
              <a:rPr lang="en-US" sz="1200"/>
              <a:t>. </a:t>
            </a:r>
            <a:r>
              <a:rPr lang="en-US" sz="1800"/>
              <a:t>You </a:t>
            </a:r>
            <a:r>
              <a:rPr lang="en-US" sz="1800" dirty="0"/>
              <a:t>have to memorize steps before you can combine concepts</a:t>
            </a:r>
          </a:p>
        </p:txBody>
      </p:sp>
    </p:spTree>
    <p:extLst>
      <p:ext uri="{BB962C8B-B14F-4D97-AF65-F5344CB8AC3E}">
        <p14:creationId xmlns:p14="http://schemas.microsoft.com/office/powerpoint/2010/main" val="423601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and Higher Education</a:t>
            </a:r>
          </a:p>
        </p:txBody>
      </p:sp>
      <p:sp>
        <p:nvSpPr>
          <p:cNvPr id="3" name="Content Placeholder 2"/>
          <p:cNvSpPr>
            <a:spLocks noGrp="1"/>
          </p:cNvSpPr>
          <p:nvPr>
            <p:ph idx="1"/>
          </p:nvPr>
        </p:nvSpPr>
        <p:spPr>
          <a:xfrm>
            <a:off x="607500" y="2523076"/>
            <a:ext cx="7915931" cy="3636511"/>
          </a:xfrm>
        </p:spPr>
        <p:txBody>
          <a:bodyPr>
            <a:normAutofit/>
          </a:bodyPr>
          <a:lstStyle/>
          <a:p>
            <a:r>
              <a:rPr lang="en-US" sz="1600" b="1" dirty="0"/>
              <a:t>Bloom’s theories of learning influence the creation of learning objectives/outcomes instructors create for courses</a:t>
            </a:r>
          </a:p>
          <a:p>
            <a:r>
              <a:rPr lang="en-US" sz="1600" b="1" dirty="0"/>
              <a:t>Instructors design curriculum, conduct instruction, and create assessment to help students achieve the desired learning levels for the courses they teach based on Bloom’s Taxonomy</a:t>
            </a:r>
          </a:p>
          <a:p>
            <a:r>
              <a:rPr lang="en-US" sz="1600" b="1" dirty="0"/>
              <a:t>Look at your course syllabi to see how Bloom’s Taxonomy shapes your course</a:t>
            </a:r>
          </a:p>
          <a:p>
            <a:r>
              <a:rPr lang="en-US" sz="1600" b="1" dirty="0"/>
              <a:t>Use the learning objectives on your syllabus and Bloom’s Taxonomy to set your own expectations for yourself</a:t>
            </a:r>
          </a:p>
        </p:txBody>
      </p:sp>
    </p:spTree>
    <p:extLst>
      <p:ext uri="{BB962C8B-B14F-4D97-AF65-F5344CB8AC3E}">
        <p14:creationId xmlns:p14="http://schemas.microsoft.com/office/powerpoint/2010/main" val="206491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idx="1"/>
          </p:nvPr>
        </p:nvSpPr>
        <p:spPr>
          <a:xfrm>
            <a:off x="345175" y="1903765"/>
            <a:ext cx="4756216" cy="3956539"/>
          </a:xfrm>
        </p:spPr>
        <p:txBody>
          <a:bodyPr>
            <a:normAutofit fontScale="77500" lnSpcReduction="20000"/>
          </a:bodyPr>
          <a:lstStyle/>
          <a:p>
            <a:endParaRPr lang="en-US" sz="1800" dirty="0"/>
          </a:p>
          <a:p>
            <a:endParaRPr lang="en-US" sz="1800" dirty="0"/>
          </a:p>
          <a:p>
            <a:endParaRPr lang="en-US" sz="1800" dirty="0"/>
          </a:p>
          <a:p>
            <a:endParaRPr lang="en-US" sz="1800" dirty="0"/>
          </a:p>
          <a:p>
            <a:r>
              <a:rPr lang="en-US" sz="1800" b="1" dirty="0"/>
              <a:t>Bloom’s Taxonomy is a visual and descriptive representation of learning levels</a:t>
            </a:r>
          </a:p>
          <a:p>
            <a:r>
              <a:rPr lang="en-US" sz="1800" b="1" dirty="0"/>
              <a:t>Starts at the bottom with foundational knowledge, such as the basic recall of facts and concepts, and moves upward toward more higher-level measures of learning</a:t>
            </a:r>
          </a:p>
          <a:p>
            <a:endParaRPr lang="en-US" sz="1800" b="1" dirty="0"/>
          </a:p>
          <a:p>
            <a:endParaRPr lang="en-US" sz="1800" b="1" dirty="0"/>
          </a:p>
          <a:p>
            <a:r>
              <a:rPr lang="en-US" sz="1800" b="1" dirty="0"/>
              <a:t>Conceptualized as a pyramid</a:t>
            </a:r>
          </a:p>
          <a:p>
            <a:pPr lvl="1"/>
            <a:r>
              <a:rPr lang="en-US" sz="1650" b="1" dirty="0"/>
              <a:t>Foundational learning is at the bottom</a:t>
            </a:r>
          </a:p>
          <a:p>
            <a:pPr lvl="1"/>
            <a:r>
              <a:rPr lang="en-US" sz="1650" b="1" dirty="0"/>
              <a:t>Higher-order learning as you go up</a:t>
            </a:r>
          </a:p>
          <a:p>
            <a:pPr marL="342900" lvl="1" indent="0">
              <a:buNone/>
            </a:pPr>
            <a:endParaRPr lang="en-US" sz="1650" dirty="0"/>
          </a:p>
          <a:p>
            <a:pPr marL="0" indent="0">
              <a:buNone/>
            </a:pPr>
            <a:endParaRPr lang="en-US" sz="1800" dirty="0"/>
          </a:p>
          <a:p>
            <a:endParaRPr lang="en-US" sz="1800" dirty="0"/>
          </a:p>
        </p:txBody>
      </p:sp>
      <p:pic>
        <p:nvPicPr>
          <p:cNvPr id="7" name="Picture 6"/>
          <p:cNvPicPr>
            <a:picLocks noChangeAspect="1"/>
          </p:cNvPicPr>
          <p:nvPr/>
        </p:nvPicPr>
        <p:blipFill>
          <a:blip r:embed="rId3"/>
          <a:stretch>
            <a:fillRect/>
          </a:stretch>
        </p:blipFill>
        <p:spPr>
          <a:xfrm>
            <a:off x="4204757" y="2960316"/>
            <a:ext cx="4584589" cy="2895851"/>
          </a:xfrm>
          <a:prstGeom prst="rect">
            <a:avLst/>
          </a:prstGeom>
        </p:spPr>
      </p:pic>
    </p:spTree>
    <p:extLst>
      <p:ext uri="{BB962C8B-B14F-4D97-AF65-F5344CB8AC3E}">
        <p14:creationId xmlns:p14="http://schemas.microsoft.com/office/powerpoint/2010/main" val="67958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Levels</a:t>
            </a:r>
          </a:p>
        </p:txBody>
      </p:sp>
      <p:pic>
        <p:nvPicPr>
          <p:cNvPr id="5" name="Content Placeholder 4"/>
          <p:cNvPicPr>
            <a:picLocks noGrp="1" noChangeAspect="1"/>
          </p:cNvPicPr>
          <p:nvPr>
            <p:ph idx="1"/>
          </p:nvPr>
        </p:nvPicPr>
        <p:blipFill>
          <a:blip r:embed="rId3"/>
          <a:stretch>
            <a:fillRect/>
          </a:stretch>
        </p:blipFill>
        <p:spPr>
          <a:xfrm>
            <a:off x="703753" y="2837063"/>
            <a:ext cx="6492803" cy="3279932"/>
          </a:xfrm>
          <a:prstGeom prst="rect">
            <a:avLst/>
          </a:prstGeom>
        </p:spPr>
      </p:pic>
      <p:sp>
        <p:nvSpPr>
          <p:cNvPr id="7" name="Rectangle 6"/>
          <p:cNvSpPr/>
          <p:nvPr/>
        </p:nvSpPr>
        <p:spPr>
          <a:xfrm>
            <a:off x="2430379" y="2873759"/>
            <a:ext cx="4572000" cy="446276"/>
          </a:xfrm>
          <a:prstGeom prst="rect">
            <a:avLst/>
          </a:prstGeom>
        </p:spPr>
        <p:txBody>
          <a:bodyPr>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Combining parts to make a new whole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Build, combine, formulate, devise, change, adapt, construct, produce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430379" y="3429000"/>
            <a:ext cx="4572000" cy="446276"/>
          </a:xfrm>
          <a:prstGeom prst="rect">
            <a:avLst/>
          </a:prstGeom>
        </p:spPr>
        <p:txBody>
          <a:bodyPr wrap="square">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Judging the value of information or ideas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Validate, justify, critique, rate, prioritize, select, assess, monitor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430379" y="3949567"/>
            <a:ext cx="4572000" cy="446276"/>
          </a:xfrm>
          <a:prstGeom prst="rect">
            <a:avLst/>
          </a:prstGeom>
        </p:spPr>
        <p:txBody>
          <a:bodyPr>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Breaking down information into basic parts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Classify, divide, differentiate, research, discover, simplify, dissect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430379" y="4447621"/>
            <a:ext cx="4572000" cy="446276"/>
          </a:xfrm>
          <a:prstGeom prst="rect">
            <a:avLst/>
          </a:prstGeom>
        </p:spPr>
        <p:txBody>
          <a:bodyPr>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Applying the facts, rules, concepts, and ideas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Practice, implement, develop, solve, generalize, operate,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430379" y="5005604"/>
            <a:ext cx="4572000" cy="446276"/>
          </a:xfrm>
          <a:prstGeom prst="rect">
            <a:avLst/>
          </a:prstGeom>
        </p:spPr>
        <p:txBody>
          <a:bodyPr>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Understanding what the facts mean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Discuss, paraphrase, interpret, outline, review, summarize, organize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430379" y="5491607"/>
            <a:ext cx="4572000" cy="446276"/>
          </a:xfrm>
          <a:prstGeom prst="rect">
            <a:avLst/>
          </a:prstGeom>
        </p:spPr>
        <p:txBody>
          <a:bodyPr>
            <a:spAutoFit/>
          </a:bodyPr>
          <a:lstStyle/>
          <a:p>
            <a:pPr algn="ctr"/>
            <a:r>
              <a:rPr lang="en-US" sz="1200" b="1" dirty="0">
                <a:latin typeface="Calibri" panose="020F0502020204030204" pitchFamily="34" charset="0"/>
                <a:ea typeface="Calibri" panose="020F0502020204030204" pitchFamily="34" charset="0"/>
                <a:cs typeface="Times New Roman" panose="02020603050405020304" pitchFamily="18" charset="0"/>
              </a:rPr>
              <a:t>Recognizing and recalling facts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i="1" dirty="0">
                <a:latin typeface="Calibri" panose="020F0502020204030204" pitchFamily="34" charset="0"/>
                <a:ea typeface="Calibri" panose="020F0502020204030204" pitchFamily="34" charset="0"/>
                <a:cs typeface="Times New Roman" panose="02020603050405020304" pitchFamily="18" charset="0"/>
              </a:rPr>
              <a:t>Define, list, name, recognize, match, choose, show, find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7324909" y="3081751"/>
            <a:ext cx="201185" cy="1828959"/>
          </a:xfrm>
          <a:prstGeom prst="rect">
            <a:avLst/>
          </a:prstGeom>
        </p:spPr>
      </p:pic>
      <p:pic>
        <p:nvPicPr>
          <p:cNvPr id="16" name="Picture 15"/>
          <p:cNvPicPr>
            <a:picLocks noChangeAspect="1"/>
          </p:cNvPicPr>
          <p:nvPr/>
        </p:nvPicPr>
        <p:blipFill>
          <a:blip r:embed="rId5"/>
          <a:stretch>
            <a:fillRect/>
          </a:stretch>
        </p:blipFill>
        <p:spPr>
          <a:xfrm>
            <a:off x="7324906" y="5005604"/>
            <a:ext cx="201185" cy="1024217"/>
          </a:xfrm>
          <a:prstGeom prst="rect">
            <a:avLst/>
          </a:prstGeom>
        </p:spPr>
      </p:pic>
      <p:sp>
        <p:nvSpPr>
          <p:cNvPr id="17" name="TextBox 16"/>
          <p:cNvSpPr txBox="1"/>
          <p:nvPr/>
        </p:nvSpPr>
        <p:spPr>
          <a:xfrm>
            <a:off x="7555953" y="3711040"/>
            <a:ext cx="1202911" cy="461665"/>
          </a:xfrm>
          <a:prstGeom prst="rect">
            <a:avLst/>
          </a:prstGeom>
          <a:noFill/>
        </p:spPr>
        <p:txBody>
          <a:bodyPr wrap="square" rtlCol="0">
            <a:spAutoFit/>
          </a:bodyPr>
          <a:lstStyle/>
          <a:p>
            <a:r>
              <a:rPr lang="en-US" sz="1200" dirty="0"/>
              <a:t>Higher-order Levels</a:t>
            </a:r>
          </a:p>
        </p:txBody>
      </p:sp>
      <p:sp>
        <p:nvSpPr>
          <p:cNvPr id="18" name="TextBox 17"/>
          <p:cNvSpPr txBox="1"/>
          <p:nvPr/>
        </p:nvSpPr>
        <p:spPr>
          <a:xfrm>
            <a:off x="7555953" y="5194546"/>
            <a:ext cx="1202911" cy="461665"/>
          </a:xfrm>
          <a:prstGeom prst="rect">
            <a:avLst/>
          </a:prstGeom>
          <a:noFill/>
        </p:spPr>
        <p:txBody>
          <a:bodyPr wrap="square" rtlCol="0">
            <a:spAutoFit/>
          </a:bodyPr>
          <a:lstStyle/>
          <a:p>
            <a:r>
              <a:rPr lang="en-US" sz="1200" dirty="0"/>
              <a:t>Fundamental Levels</a:t>
            </a:r>
          </a:p>
        </p:txBody>
      </p:sp>
    </p:spTree>
    <p:extLst>
      <p:ext uri="{BB962C8B-B14F-4D97-AF65-F5344CB8AC3E}">
        <p14:creationId xmlns:p14="http://schemas.microsoft.com/office/powerpoint/2010/main" val="58136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a:xfrm>
            <a:off x="607500" y="2559172"/>
            <a:ext cx="7915931" cy="3636511"/>
          </a:xfrm>
        </p:spPr>
        <p:txBody>
          <a:bodyPr/>
          <a:lstStyle/>
          <a:p>
            <a:r>
              <a:rPr lang="en-US" sz="1600" b="1" dirty="0"/>
              <a:t>Recalling facts and basic concepts—the most fundamental of all learning levels</a:t>
            </a:r>
          </a:p>
          <a:p>
            <a:r>
              <a:rPr lang="en-US" sz="1600" b="1" dirty="0"/>
              <a:t>Essential to higher-level learning </a:t>
            </a:r>
          </a:p>
          <a:p>
            <a:r>
              <a:rPr lang="en-US" sz="1600" b="1" dirty="0"/>
              <a:t>The key is to store this information in long-term memory</a:t>
            </a:r>
          </a:p>
          <a:p>
            <a:r>
              <a:rPr lang="en-US" sz="1600" b="1" dirty="0"/>
              <a:t>Can you identify/list/order/outline/recall the basic who/what/when/where?</a:t>
            </a:r>
          </a:p>
          <a:p>
            <a:r>
              <a:rPr lang="en-US" sz="1600" b="1" dirty="0"/>
              <a:t>To store information in long-term memory, categorize items or use mnemonics</a:t>
            </a:r>
          </a:p>
          <a:p>
            <a:pPr marL="0" indent="0">
              <a:buNone/>
            </a:pPr>
            <a:endParaRPr lang="en-US" sz="1600" b="1" dirty="0"/>
          </a:p>
          <a:p>
            <a:pPr marL="0" indent="0">
              <a:buNone/>
            </a:pPr>
            <a:r>
              <a:rPr lang="en-US" sz="1600" b="1" dirty="0"/>
              <a:t>Examples:</a:t>
            </a:r>
          </a:p>
          <a:p>
            <a:r>
              <a:rPr lang="en-US" sz="1600" b="1" dirty="0"/>
              <a:t>Can you remember math formulas? Recite a poem? List the 50 states? Name the state capitals? </a:t>
            </a:r>
          </a:p>
          <a:p>
            <a:pPr marL="0" indent="0">
              <a:buNone/>
            </a:pPr>
            <a:endParaRPr lang="en-US" dirty="0"/>
          </a:p>
        </p:txBody>
      </p:sp>
    </p:spTree>
    <p:extLst>
      <p:ext uri="{BB962C8B-B14F-4D97-AF65-F5344CB8AC3E}">
        <p14:creationId xmlns:p14="http://schemas.microsoft.com/office/powerpoint/2010/main" val="68686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a:t>
            </a:r>
          </a:p>
        </p:txBody>
      </p:sp>
      <p:sp>
        <p:nvSpPr>
          <p:cNvPr id="3" name="Content Placeholder 2"/>
          <p:cNvSpPr>
            <a:spLocks noGrp="1"/>
          </p:cNvSpPr>
          <p:nvPr>
            <p:ph idx="1"/>
          </p:nvPr>
        </p:nvSpPr>
        <p:spPr>
          <a:xfrm>
            <a:off x="614034" y="2646493"/>
            <a:ext cx="7915931" cy="3636511"/>
          </a:xfrm>
        </p:spPr>
        <p:txBody>
          <a:bodyPr>
            <a:normAutofit/>
          </a:bodyPr>
          <a:lstStyle/>
          <a:p>
            <a:pPr marL="0" indent="0">
              <a:buNone/>
            </a:pPr>
            <a:r>
              <a:rPr lang="en-US" sz="1600" b="1" dirty="0"/>
              <a:t>Ok, so now you can recall basic facts and concepts, but do you understand?</a:t>
            </a:r>
          </a:p>
          <a:p>
            <a:pPr marL="0" indent="0">
              <a:buNone/>
            </a:pPr>
            <a:endParaRPr lang="en-US" sz="1600" b="1" dirty="0"/>
          </a:p>
          <a:p>
            <a:pPr marL="0" indent="0">
              <a:buNone/>
            </a:pPr>
            <a:r>
              <a:rPr lang="en-US" sz="1600" b="1" dirty="0"/>
              <a:t>Understanding enables you to: </a:t>
            </a:r>
          </a:p>
          <a:p>
            <a:r>
              <a:rPr lang="en-US" sz="1600" b="1" dirty="0"/>
              <a:t>give meaning to the information/content by discussing/expressing/explaining/summarizing/interpreting </a:t>
            </a:r>
          </a:p>
          <a:p>
            <a:r>
              <a:rPr lang="en-US" sz="1600" b="1" dirty="0"/>
              <a:t>predict consequences or effects</a:t>
            </a:r>
          </a:p>
          <a:p>
            <a:r>
              <a:rPr lang="en-US" sz="1600" b="1" dirty="0"/>
              <a:t>make connections to other material/information</a:t>
            </a:r>
          </a:p>
          <a:p>
            <a:endParaRPr lang="en-US" sz="1600" b="1" dirty="0"/>
          </a:p>
          <a:p>
            <a:pPr marL="0" indent="0">
              <a:spcBef>
                <a:spcPts val="0"/>
              </a:spcBef>
              <a:spcAft>
                <a:spcPts val="0"/>
              </a:spcAft>
              <a:buNone/>
            </a:pPr>
            <a:r>
              <a:rPr lang="en-US" sz="1600" b="1" dirty="0"/>
              <a:t>Examples:</a:t>
            </a:r>
          </a:p>
          <a:p>
            <a:pPr>
              <a:spcBef>
                <a:spcPts val="0"/>
              </a:spcBef>
              <a:spcAft>
                <a:spcPts val="0"/>
              </a:spcAft>
            </a:pPr>
            <a:r>
              <a:rPr lang="en-US" sz="1600" b="1" dirty="0"/>
              <a:t>Can you explain the formula or the items in the formula, interpret a poem or summarize a process? </a:t>
            </a:r>
          </a:p>
          <a:p>
            <a:pPr>
              <a:spcBef>
                <a:spcPts val="0"/>
              </a:spcBef>
              <a:spcAft>
                <a:spcPts val="0"/>
              </a:spcAft>
            </a:pPr>
            <a:endParaRPr lang="en-US" sz="1600" b="1" dirty="0"/>
          </a:p>
          <a:p>
            <a:endParaRPr lang="en-US" sz="1600" b="1" dirty="0"/>
          </a:p>
        </p:txBody>
      </p:sp>
    </p:spTree>
    <p:extLst>
      <p:ext uri="{BB962C8B-B14F-4D97-AF65-F5344CB8AC3E}">
        <p14:creationId xmlns:p14="http://schemas.microsoft.com/office/powerpoint/2010/main" val="12204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a:t>
            </a:r>
          </a:p>
        </p:txBody>
      </p:sp>
      <p:sp>
        <p:nvSpPr>
          <p:cNvPr id="3" name="Content Placeholder 2"/>
          <p:cNvSpPr>
            <a:spLocks noGrp="1"/>
          </p:cNvSpPr>
          <p:nvPr>
            <p:ph idx="1"/>
          </p:nvPr>
        </p:nvSpPr>
        <p:spPr/>
        <p:txBody>
          <a:bodyPr>
            <a:normAutofit/>
          </a:bodyPr>
          <a:lstStyle/>
          <a:p>
            <a:r>
              <a:rPr lang="en-US" sz="1600" b="1" dirty="0"/>
              <a:t>The application level is the first in which you are required to </a:t>
            </a:r>
            <a:r>
              <a:rPr lang="en-US" sz="1600" b="1" i="1" dirty="0"/>
              <a:t>do something </a:t>
            </a:r>
            <a:r>
              <a:rPr lang="en-US" sz="1600" b="1" dirty="0"/>
              <a:t>with what you’ve learned.</a:t>
            </a:r>
          </a:p>
          <a:p>
            <a:r>
              <a:rPr lang="en-US" sz="1600" b="1" dirty="0"/>
              <a:t>You apply the concepts, methods, rules, laws, or theories to a particular, concrete, or hypothetical situation. </a:t>
            </a:r>
          </a:p>
          <a:p>
            <a:endParaRPr lang="en-US" sz="1600" b="1" dirty="0"/>
          </a:p>
          <a:p>
            <a:pPr marL="0" indent="0">
              <a:buNone/>
            </a:pPr>
            <a:r>
              <a:rPr lang="en-US" sz="1600" b="1" dirty="0"/>
              <a:t>Examples: </a:t>
            </a:r>
          </a:p>
          <a:p>
            <a:r>
              <a:rPr lang="en-US" sz="1600" b="1" dirty="0"/>
              <a:t>Can you predict an outcome based on current and shifting conditions? Solve problems using formulas? Conduct an experiment? </a:t>
            </a:r>
          </a:p>
        </p:txBody>
      </p:sp>
    </p:spTree>
    <p:extLst>
      <p:ext uri="{BB962C8B-B14F-4D97-AF65-F5344CB8AC3E}">
        <p14:creationId xmlns:p14="http://schemas.microsoft.com/office/powerpoint/2010/main" val="284563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a:t>
            </a:r>
          </a:p>
        </p:txBody>
      </p:sp>
      <p:sp>
        <p:nvSpPr>
          <p:cNvPr id="3" name="Content Placeholder 2"/>
          <p:cNvSpPr>
            <a:spLocks noGrp="1"/>
          </p:cNvSpPr>
          <p:nvPr>
            <p:ph idx="1"/>
          </p:nvPr>
        </p:nvSpPr>
        <p:spPr>
          <a:xfrm>
            <a:off x="620568" y="2462919"/>
            <a:ext cx="7915931" cy="3636511"/>
          </a:xfrm>
        </p:spPr>
        <p:txBody>
          <a:bodyPr>
            <a:normAutofit/>
          </a:bodyPr>
          <a:lstStyle/>
          <a:p>
            <a:r>
              <a:rPr lang="en-US" sz="1600" b="1" dirty="0"/>
              <a:t>When conducting an analysis, you break down a whole into its component parts so that you may better understand how it works, is structured, or how its parts are related. </a:t>
            </a:r>
          </a:p>
          <a:p>
            <a:r>
              <a:rPr lang="en-US" sz="1600" b="1" dirty="0"/>
              <a:t>At this level, you can think critically about ideas, concepts, texts to ascertain hidden meaning or motives, or to differentiate between fact and opinion or sound logic and fallacy.  </a:t>
            </a:r>
          </a:p>
          <a:p>
            <a:endParaRPr lang="en-US" sz="1600" b="1" dirty="0"/>
          </a:p>
          <a:p>
            <a:pPr marL="0" indent="0">
              <a:buNone/>
            </a:pPr>
            <a:r>
              <a:rPr lang="en-US" sz="1600" b="1" dirty="0"/>
              <a:t>Examples:</a:t>
            </a:r>
          </a:p>
          <a:p>
            <a:r>
              <a:rPr lang="en-US" sz="1600" b="1" dirty="0"/>
              <a:t>Classify an unidentified animal given a list of its characteristics? Why did trade conflicts between China and the UK lead to the Opium Wars? What makes the Gettysburg address so effective?</a:t>
            </a:r>
          </a:p>
          <a:p>
            <a:endParaRPr lang="en-US" sz="1600" b="1" dirty="0"/>
          </a:p>
          <a:p>
            <a:endParaRPr lang="en-US" sz="1600" b="1" dirty="0"/>
          </a:p>
        </p:txBody>
      </p:sp>
    </p:spTree>
    <p:extLst>
      <p:ext uri="{BB962C8B-B14F-4D97-AF65-F5344CB8AC3E}">
        <p14:creationId xmlns:p14="http://schemas.microsoft.com/office/powerpoint/2010/main" val="337334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a:t>
            </a:r>
          </a:p>
        </p:txBody>
      </p:sp>
      <p:sp>
        <p:nvSpPr>
          <p:cNvPr id="3" name="Content Placeholder 2"/>
          <p:cNvSpPr>
            <a:spLocks noGrp="1"/>
          </p:cNvSpPr>
          <p:nvPr>
            <p:ph idx="1"/>
          </p:nvPr>
        </p:nvSpPr>
        <p:spPr>
          <a:xfrm>
            <a:off x="614034" y="2410823"/>
            <a:ext cx="7915931" cy="3636511"/>
          </a:xfrm>
        </p:spPr>
        <p:txBody>
          <a:bodyPr/>
          <a:lstStyle/>
          <a:p>
            <a:r>
              <a:rPr lang="en-US" sz="1600" b="1" dirty="0">
                <a:solidFill>
                  <a:srgbClr val="FFFFFF"/>
                </a:solidFill>
              </a:rPr>
              <a:t>Evaluation refers to the act of judging something for a given purpose.</a:t>
            </a:r>
          </a:p>
          <a:p>
            <a:r>
              <a:rPr lang="en-US" sz="1600" b="1" dirty="0">
                <a:solidFill>
                  <a:srgbClr val="FFFFFF"/>
                </a:solidFill>
              </a:rPr>
              <a:t>Judgments should be made using criteria that students create or are given.</a:t>
            </a:r>
          </a:p>
          <a:p>
            <a:r>
              <a:rPr lang="en-US" sz="1600" b="1" dirty="0">
                <a:solidFill>
                  <a:srgbClr val="FFFFFF"/>
                </a:solidFill>
              </a:rPr>
              <a:t>Evaluation requires all other Bloom’s levels except creation.</a:t>
            </a:r>
          </a:p>
          <a:p>
            <a:endParaRPr lang="en-US" sz="1600" b="1" dirty="0">
              <a:solidFill>
                <a:srgbClr val="FFFFFF"/>
              </a:solidFill>
            </a:endParaRPr>
          </a:p>
          <a:p>
            <a:pPr marL="0" indent="0">
              <a:buNone/>
            </a:pPr>
            <a:r>
              <a:rPr lang="en-US" sz="1600" b="1" dirty="0">
                <a:solidFill>
                  <a:srgbClr val="FFFFFF"/>
                </a:solidFill>
              </a:rPr>
              <a:t>Examples:</a:t>
            </a:r>
          </a:p>
          <a:p>
            <a:r>
              <a:rPr lang="en-US" sz="1600" b="1" dirty="0">
                <a:solidFill>
                  <a:srgbClr val="FFFFFF"/>
                </a:solidFill>
              </a:rPr>
              <a:t>Ascertain which procedure should be used to treat a patient experiencing a specific set of symptoms?</a:t>
            </a:r>
          </a:p>
          <a:p>
            <a:r>
              <a:rPr lang="en-US" sz="1600" b="1" dirty="0">
                <a:solidFill>
                  <a:srgbClr val="FFFFFF"/>
                </a:solidFill>
              </a:rPr>
              <a:t>Determine which investment strategy might produce higher yield.</a:t>
            </a:r>
          </a:p>
          <a:p>
            <a:r>
              <a:rPr lang="en-US" sz="1600" b="1" dirty="0">
                <a:solidFill>
                  <a:srgbClr val="FFFFFF"/>
                </a:solidFill>
              </a:rPr>
              <a:t>Make a judgment about an ethical dilemma.</a:t>
            </a:r>
            <a:endParaRPr lang="en-US" dirty="0"/>
          </a:p>
        </p:txBody>
      </p:sp>
    </p:spTree>
    <p:extLst>
      <p:ext uri="{BB962C8B-B14F-4D97-AF65-F5344CB8AC3E}">
        <p14:creationId xmlns:p14="http://schemas.microsoft.com/office/powerpoint/2010/main" val="1124807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7">
      <a:dk1>
        <a:srgbClr val="342B2B"/>
      </a:dk1>
      <a:lt1>
        <a:srgbClr val="FFFFFF"/>
      </a:lt1>
      <a:dk2>
        <a:srgbClr val="212121"/>
      </a:dk2>
      <a:lt2>
        <a:srgbClr val="636363"/>
      </a:lt2>
      <a:accent1>
        <a:srgbClr val="A7A7A7"/>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3511</TotalTime>
  <Words>1682</Words>
  <Application>Microsoft Macintosh PowerPoint</Application>
  <PresentationFormat>On-screen Show (4:3)</PresentationFormat>
  <Paragraphs>133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Gothic</vt:lpstr>
      <vt:lpstr>Wingdings</vt:lpstr>
      <vt:lpstr>Wingdings 2</vt:lpstr>
      <vt:lpstr>Quotable</vt:lpstr>
      <vt:lpstr>Bloom’s Taxonomy</vt:lpstr>
      <vt:lpstr>Bloom’s and Higher Education</vt:lpstr>
      <vt:lpstr>What Is It?</vt:lpstr>
      <vt:lpstr>Learning Levels</vt:lpstr>
      <vt:lpstr>Remember</vt:lpstr>
      <vt:lpstr>Understand</vt:lpstr>
      <vt:lpstr>Apply</vt:lpstr>
      <vt:lpstr>Analyze</vt:lpstr>
      <vt:lpstr>Evaluate</vt:lpstr>
      <vt:lpstr>Create</vt:lpstr>
      <vt:lpstr>Bloom’s Levels of Learning Applied to Goldilocks and the Three Bears</vt:lpstr>
      <vt:lpstr>PowerPoint Presentation</vt:lpstr>
      <vt:lpstr>Final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Coaching</dc:title>
  <dc:creator>Microsoft Office User</dc:creator>
  <cp:lastModifiedBy>Lister, Anna C</cp:lastModifiedBy>
  <cp:revision>162</cp:revision>
  <dcterms:created xsi:type="dcterms:W3CDTF">2017-09-07T18:03:51Z</dcterms:created>
  <dcterms:modified xsi:type="dcterms:W3CDTF">2023-04-21T18:38:41Z</dcterms:modified>
</cp:coreProperties>
</file>