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00000"/>
    <a:srgbClr val="8EB7D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MasterView">
  <p:normalViewPr>
    <p:restoredLeft sz="19248"/>
    <p:restoredTop sz="94694"/>
  </p:normalViewPr>
  <p:slideViewPr>
    <p:cSldViewPr snapToGrid="0" snapToObjects="1">
      <p:cViewPr varScale="1">
        <p:scale>
          <a:sx n="129" d="100"/>
          <a:sy n="129" d="100"/>
        </p:scale>
        <p:origin x="147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4820D4-7332-6E4C-B2CB-9C64076A6B16}" type="datetimeFigureOut">
              <a:rPr lang="en-US" smtClean="0"/>
              <a:t>4/21/23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04198E-BC97-7740-9C73-50F754613D9F}" type="slidenum">
              <a:rPr lang="en-US" smtClean="0"/>
              <a:t>‹#›</a:t>
            </a:fld>
            <a:endParaRPr lang="en-US"/>
          </a:p>
        </p:txBody>
      </p:sp>
    </p:spTree>
    <p:extLst>
      <p:ext uri="{BB962C8B-B14F-4D97-AF65-F5344CB8AC3E}">
        <p14:creationId xmlns:p14="http://schemas.microsoft.com/office/powerpoint/2010/main" val="6557520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Slides</a:t>
            </a:r>
            <a:r>
              <a:rPr lang="en-US" baseline="0" dirty="0"/>
              <a:t> 2, 3, and 4 present two hypotheticals intended to show that preparation leads to better success and efficiency. The same goes for academic reading. </a:t>
            </a:r>
            <a:endParaRPr lang="en-US" dirty="0"/>
          </a:p>
        </p:txBody>
      </p:sp>
      <p:sp>
        <p:nvSpPr>
          <p:cNvPr id="4" name="Slide Number Placeholder 3"/>
          <p:cNvSpPr>
            <a:spLocks noGrp="1"/>
          </p:cNvSpPr>
          <p:nvPr>
            <p:ph type="sldNum" sz="quarter" idx="10"/>
          </p:nvPr>
        </p:nvSpPr>
        <p:spPr/>
        <p:txBody>
          <a:bodyPr/>
          <a:lstStyle/>
          <a:p>
            <a:fld id="{9804198E-BC97-7740-9C73-50F754613D9F}" type="slidenum">
              <a:rPr lang="en-US" smtClean="0"/>
              <a:t>2</a:t>
            </a:fld>
            <a:endParaRPr lang="en-US"/>
          </a:p>
        </p:txBody>
      </p:sp>
    </p:spTree>
    <p:extLst>
      <p:ext uri="{BB962C8B-B14F-4D97-AF65-F5344CB8AC3E}">
        <p14:creationId xmlns:p14="http://schemas.microsoft.com/office/powerpoint/2010/main" val="3155911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important to distinguish</a:t>
            </a:r>
            <a:r>
              <a:rPr lang="en-US" baseline="0" dirty="0"/>
              <a:t> between reading for fun and reading for school. Not that reading for school can’t be fun, but it’s also work. Slides 5 and 6 highlight this distinction in order to help students understand that reading for school can’t be approached in the same way as reading for fun. </a:t>
            </a:r>
            <a:endParaRPr lang="en-US" dirty="0"/>
          </a:p>
        </p:txBody>
      </p:sp>
      <p:sp>
        <p:nvSpPr>
          <p:cNvPr id="4" name="Slide Number Placeholder 3"/>
          <p:cNvSpPr>
            <a:spLocks noGrp="1"/>
          </p:cNvSpPr>
          <p:nvPr>
            <p:ph type="sldNum" sz="quarter" idx="10"/>
          </p:nvPr>
        </p:nvSpPr>
        <p:spPr/>
        <p:txBody>
          <a:bodyPr/>
          <a:lstStyle/>
          <a:p>
            <a:fld id="{9804198E-BC97-7740-9C73-50F754613D9F}" type="slidenum">
              <a:rPr lang="en-US" smtClean="0"/>
              <a:t>5</a:t>
            </a:fld>
            <a:endParaRPr lang="en-US"/>
          </a:p>
        </p:txBody>
      </p:sp>
    </p:spTree>
    <p:extLst>
      <p:ext uri="{BB962C8B-B14F-4D97-AF65-F5344CB8AC3E}">
        <p14:creationId xmlns:p14="http://schemas.microsoft.com/office/powerpoint/2010/main" val="1864407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Reading material that corresponds</a:t>
            </a:r>
            <a:r>
              <a:rPr lang="en-US" baseline="0" dirty="0"/>
              <a:t> to a lecture </a:t>
            </a:r>
            <a:r>
              <a:rPr lang="en-US" i="1" baseline="0" dirty="0"/>
              <a:t>before</a:t>
            </a:r>
            <a:r>
              <a:rPr lang="en-US" baseline="0" dirty="0"/>
              <a:t> that lecture is one of the keys to learning effectively. Previewing before class and reviewing after is the best way to learn and make better grades than cramming. Reading before a lecture is also the best way to stay on top of your schoolwork rather than working from behind. </a:t>
            </a:r>
            <a:endParaRPr lang="en-US" dirty="0"/>
          </a:p>
        </p:txBody>
      </p:sp>
      <p:sp>
        <p:nvSpPr>
          <p:cNvPr id="4" name="Slide Number Placeholder 3"/>
          <p:cNvSpPr>
            <a:spLocks noGrp="1"/>
          </p:cNvSpPr>
          <p:nvPr>
            <p:ph type="sldNum" sz="quarter" idx="10"/>
          </p:nvPr>
        </p:nvSpPr>
        <p:spPr/>
        <p:txBody>
          <a:bodyPr/>
          <a:lstStyle/>
          <a:p>
            <a:fld id="{9804198E-BC97-7740-9C73-50F754613D9F}" type="slidenum">
              <a:rPr lang="en-US" smtClean="0"/>
              <a:t>8</a:t>
            </a:fld>
            <a:endParaRPr lang="en-US"/>
          </a:p>
        </p:txBody>
      </p:sp>
    </p:spTree>
    <p:extLst>
      <p:ext uri="{BB962C8B-B14F-4D97-AF65-F5344CB8AC3E}">
        <p14:creationId xmlns:p14="http://schemas.microsoft.com/office/powerpoint/2010/main" val="28936911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Your professors may also list supplemental or suggested readings on the syllabus or mention them in class. Learning in college takes place primarily outside of class. Your professors and the University expect you to move</a:t>
            </a:r>
            <a:r>
              <a:rPr lang="en-US" baseline="0" dirty="0"/>
              <a:t> beyond what goes on in class and become a self-starting learner. </a:t>
            </a:r>
            <a:endParaRPr lang="en-US" dirty="0"/>
          </a:p>
        </p:txBody>
      </p:sp>
      <p:sp>
        <p:nvSpPr>
          <p:cNvPr id="4" name="Slide Number Placeholder 3"/>
          <p:cNvSpPr>
            <a:spLocks noGrp="1"/>
          </p:cNvSpPr>
          <p:nvPr>
            <p:ph type="sldNum" sz="quarter" idx="10"/>
          </p:nvPr>
        </p:nvSpPr>
        <p:spPr/>
        <p:txBody>
          <a:bodyPr/>
          <a:lstStyle/>
          <a:p>
            <a:fld id="{9804198E-BC97-7740-9C73-50F754613D9F}" type="slidenum">
              <a:rPr lang="en-US" smtClean="0"/>
              <a:t>9</a:t>
            </a:fld>
            <a:endParaRPr lang="en-US"/>
          </a:p>
        </p:txBody>
      </p:sp>
    </p:spTree>
    <p:extLst>
      <p:ext uri="{BB962C8B-B14F-4D97-AF65-F5344CB8AC3E}">
        <p14:creationId xmlns:p14="http://schemas.microsoft.com/office/powerpoint/2010/main" val="20206665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Schedule</a:t>
            </a:r>
            <a:r>
              <a:rPr lang="en-US" baseline="0" dirty="0"/>
              <a:t> study time in one hour blocks. Start by getting organized and setting a purpose for your session. After beginning to concentrate fully, m</a:t>
            </a:r>
            <a:r>
              <a:rPr lang="en-US" dirty="0"/>
              <a:t>ost of us can focus intensely for only 30-50 minutes at a time before we get to the point of distraction or at least</a:t>
            </a:r>
            <a:r>
              <a:rPr lang="en-US" baseline="0" dirty="0"/>
              <a:t> </a:t>
            </a:r>
            <a:r>
              <a:rPr lang="en-US" dirty="0"/>
              <a:t>diminishing returns. In order to stay efficient</a:t>
            </a:r>
            <a:r>
              <a:rPr lang="en-US" baseline="0" dirty="0"/>
              <a:t>, take a break. Do something totally unrelated to your study activity. If you’ve been using a computer, get away from the screen. If you’ve been using pen and paper, it’s okay to check email, social media, or whatever. Taking a walk is the best option, though. Your brain takes physical cues. When you sit down at a desk, your brain should know it’s time to work. Conversely, when you stand up and start moving, your brain will know it’s break time. </a:t>
            </a:r>
            <a:endParaRPr lang="en-US" dirty="0"/>
          </a:p>
        </p:txBody>
      </p:sp>
      <p:sp>
        <p:nvSpPr>
          <p:cNvPr id="4" name="Slide Number Placeholder 3"/>
          <p:cNvSpPr>
            <a:spLocks noGrp="1"/>
          </p:cNvSpPr>
          <p:nvPr>
            <p:ph type="sldNum" sz="quarter" idx="10"/>
          </p:nvPr>
        </p:nvSpPr>
        <p:spPr/>
        <p:txBody>
          <a:bodyPr/>
          <a:lstStyle/>
          <a:p>
            <a:fld id="{9804198E-BC97-7740-9C73-50F754613D9F}" type="slidenum">
              <a:rPr lang="en-US" smtClean="0"/>
              <a:t>12</a:t>
            </a:fld>
            <a:endParaRPr lang="en-US"/>
          </a:p>
        </p:txBody>
      </p:sp>
    </p:spTree>
    <p:extLst>
      <p:ext uri="{BB962C8B-B14F-4D97-AF65-F5344CB8AC3E}">
        <p14:creationId xmlns:p14="http://schemas.microsoft.com/office/powerpoint/2010/main" val="816900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SQ4R</a:t>
            </a:r>
            <a:r>
              <a:rPr lang="en-US" baseline="0" dirty="0"/>
              <a:t> and KWL</a:t>
            </a:r>
            <a:r>
              <a:rPr lang="en-US" dirty="0"/>
              <a:t> are two widely accepted and prescribed reading systems</a:t>
            </a:r>
            <a:r>
              <a:rPr lang="en-US" baseline="0" dirty="0"/>
              <a:t> students might try. Both promote previewing a text before beginning to read, reading actively, recording what you read, and reviewing it afterwards. </a:t>
            </a:r>
            <a:endParaRPr lang="en-US" dirty="0"/>
          </a:p>
        </p:txBody>
      </p:sp>
      <p:sp>
        <p:nvSpPr>
          <p:cNvPr id="4" name="Slide Number Placeholder 3"/>
          <p:cNvSpPr>
            <a:spLocks noGrp="1"/>
          </p:cNvSpPr>
          <p:nvPr>
            <p:ph type="sldNum" sz="quarter" idx="10"/>
          </p:nvPr>
        </p:nvSpPr>
        <p:spPr/>
        <p:txBody>
          <a:bodyPr/>
          <a:lstStyle/>
          <a:p>
            <a:fld id="{9804198E-BC97-7740-9C73-50F754613D9F}" type="slidenum">
              <a:rPr lang="en-US" smtClean="0"/>
              <a:t>13</a:t>
            </a:fld>
            <a:endParaRPr lang="en-US"/>
          </a:p>
        </p:txBody>
      </p:sp>
    </p:spTree>
    <p:extLst>
      <p:ext uri="{BB962C8B-B14F-4D97-AF65-F5344CB8AC3E}">
        <p14:creationId xmlns:p14="http://schemas.microsoft.com/office/powerpoint/2010/main" val="11401575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Break</a:t>
            </a:r>
            <a:r>
              <a:rPr lang="en-US" baseline="0" dirty="0"/>
              <a:t> readings into manageable chunks. Read, then annotate. Annotating while you read can interrupt your focus. </a:t>
            </a:r>
            <a:endParaRPr lang="en-US" dirty="0"/>
          </a:p>
        </p:txBody>
      </p:sp>
      <p:sp>
        <p:nvSpPr>
          <p:cNvPr id="4" name="Slide Number Placeholder 3"/>
          <p:cNvSpPr>
            <a:spLocks noGrp="1"/>
          </p:cNvSpPr>
          <p:nvPr>
            <p:ph type="sldNum" sz="quarter" idx="10"/>
          </p:nvPr>
        </p:nvSpPr>
        <p:spPr/>
        <p:txBody>
          <a:bodyPr/>
          <a:lstStyle/>
          <a:p>
            <a:fld id="{9804198E-BC97-7740-9C73-50F754613D9F}" type="slidenum">
              <a:rPr lang="en-US" smtClean="0"/>
              <a:t>14</a:t>
            </a:fld>
            <a:endParaRPr lang="en-US"/>
          </a:p>
        </p:txBody>
      </p:sp>
    </p:spTree>
    <p:extLst>
      <p:ext uri="{BB962C8B-B14F-4D97-AF65-F5344CB8AC3E}">
        <p14:creationId xmlns:p14="http://schemas.microsoft.com/office/powerpoint/2010/main" val="31342166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Different</a:t>
            </a:r>
            <a:r>
              <a:rPr lang="en-US" baseline="0" dirty="0"/>
              <a:t> options for making notes on—or processing—what you’ve read. </a:t>
            </a:r>
            <a:endParaRPr lang="en-US" dirty="0"/>
          </a:p>
        </p:txBody>
      </p:sp>
      <p:sp>
        <p:nvSpPr>
          <p:cNvPr id="4" name="Slide Number Placeholder 3"/>
          <p:cNvSpPr>
            <a:spLocks noGrp="1"/>
          </p:cNvSpPr>
          <p:nvPr>
            <p:ph type="sldNum" sz="quarter" idx="10"/>
          </p:nvPr>
        </p:nvSpPr>
        <p:spPr/>
        <p:txBody>
          <a:bodyPr/>
          <a:lstStyle/>
          <a:p>
            <a:fld id="{9804198E-BC97-7740-9C73-50F754613D9F}" type="slidenum">
              <a:rPr lang="en-US" smtClean="0"/>
              <a:t>16</a:t>
            </a:fld>
            <a:endParaRPr lang="en-US"/>
          </a:p>
        </p:txBody>
      </p:sp>
    </p:spTree>
    <p:extLst>
      <p:ext uri="{BB962C8B-B14F-4D97-AF65-F5344CB8AC3E}">
        <p14:creationId xmlns:p14="http://schemas.microsoft.com/office/powerpoint/2010/main" val="311293359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23012"/>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607501" y="1449148"/>
            <a:ext cx="7929000" cy="2971051"/>
          </a:xfrm>
        </p:spPr>
        <p:txBody>
          <a:bodyPr/>
          <a:lstStyle>
            <a:lvl1pPr>
              <a:defRPr sz="4050"/>
            </a:lvl1pPr>
          </a:lstStyle>
          <a:p>
            <a:r>
              <a:rPr lang="en-US"/>
              <a:t>Click to edit Master title style</a:t>
            </a:r>
            <a:endParaRPr lang="en-US" dirty="0"/>
          </a:p>
        </p:txBody>
      </p:sp>
      <p:sp>
        <p:nvSpPr>
          <p:cNvPr id="3" name="Subtitle 2"/>
          <p:cNvSpPr>
            <a:spLocks noGrp="1"/>
          </p:cNvSpPr>
          <p:nvPr>
            <p:ph type="subTitle" idx="1"/>
          </p:nvPr>
        </p:nvSpPr>
        <p:spPr>
          <a:xfrm>
            <a:off x="607501" y="5280847"/>
            <a:ext cx="7929000" cy="434974"/>
          </a:xfrm>
        </p:spPr>
        <p:txBody>
          <a:bodyPr anchor="t"/>
          <a:lstStyle>
            <a:lvl1pPr marL="0" indent="0" algn="l">
              <a:buNone/>
              <a:defRPr>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4/21/23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7501" y="608434"/>
            <a:ext cx="3821064" cy="602033"/>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7500" y="4800600"/>
            <a:ext cx="7921064" cy="566738"/>
          </a:xfrm>
        </p:spPr>
        <p:txBody>
          <a:bodyPr anchor="b">
            <a:normAutofit/>
          </a:bodyPr>
          <a:lstStyle>
            <a:lvl1pPr algn="l">
              <a:defRPr sz="18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200"/>
            </a:lvl1pPr>
          </a:lstStyle>
          <a:p>
            <a:r>
              <a:rPr lang="en-US"/>
              <a:t>Drag picture to placeholder or click icon to add</a:t>
            </a:r>
            <a:endParaRPr lang="en-US" dirty="0"/>
          </a:p>
        </p:txBody>
      </p:sp>
      <p:sp>
        <p:nvSpPr>
          <p:cNvPr id="4" name="Text Placeholder 3"/>
          <p:cNvSpPr>
            <a:spLocks noGrp="1"/>
          </p:cNvSpPr>
          <p:nvPr>
            <p:ph type="body" sz="half" idx="2"/>
          </p:nvPr>
        </p:nvSpPr>
        <p:spPr>
          <a:xfrm>
            <a:off x="607500" y="5367338"/>
            <a:ext cx="7921064"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4/21/23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473773" y="1081456"/>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38239" y="1238502"/>
            <a:ext cx="4420380" cy="2645912"/>
          </a:xfrm>
        </p:spPr>
        <p:txBody>
          <a:bodyPr anchor="b"/>
          <a:lstStyle>
            <a:lvl1pPr algn="l">
              <a:defRPr sz="3150" b="1" cap="none"/>
            </a:lvl1pPr>
          </a:lstStyle>
          <a:p>
            <a:r>
              <a:rPr lang="en-US"/>
              <a:t>Click to edit Master title style</a:t>
            </a:r>
            <a:endParaRPr lang="en-US" dirty="0"/>
          </a:p>
        </p:txBody>
      </p:sp>
      <p:sp>
        <p:nvSpPr>
          <p:cNvPr id="3" name="Text Placeholder 2"/>
          <p:cNvSpPr>
            <a:spLocks noGrp="1"/>
          </p:cNvSpPr>
          <p:nvPr>
            <p:ph type="body" idx="1"/>
          </p:nvPr>
        </p:nvSpPr>
        <p:spPr>
          <a:xfrm>
            <a:off x="639893" y="4443681"/>
            <a:ext cx="4418727" cy="713241"/>
          </a:xfrm>
        </p:spPr>
        <p:txBody>
          <a:bodyPr anchor="t">
            <a:no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5680982" y="1081457"/>
            <a:ext cx="28575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4/21/23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855664"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7" y="2435958"/>
            <a:ext cx="3286891" cy="2007789"/>
          </a:xfrm>
        </p:spPr>
        <p:txBody>
          <a:bodyPr/>
          <a:lstStyle>
            <a:lvl1pPr>
              <a:defRPr sz="2400"/>
            </a:lvl1pPr>
          </a:lstStyle>
          <a:p>
            <a:r>
              <a:rPr lang="en-US"/>
              <a:t>Click to edit Master title style</a:t>
            </a:r>
            <a:endParaRPr lang="en-US" dirty="0"/>
          </a:p>
        </p:txBody>
      </p:sp>
      <p:sp>
        <p:nvSpPr>
          <p:cNvPr id="6" name="Text Placeholder 5"/>
          <p:cNvSpPr>
            <a:spLocks noGrp="1"/>
          </p:cNvSpPr>
          <p:nvPr>
            <p:ph type="body" sz="quarter" idx="16"/>
          </p:nvPr>
        </p:nvSpPr>
        <p:spPr>
          <a:xfrm>
            <a:off x="4617000" y="2286001"/>
            <a:ext cx="3660225"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4/21/23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4/21/23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5752239"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137656" y="586171"/>
            <a:ext cx="1871093"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07501" y="446089"/>
            <a:ext cx="4958655"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4/21/23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07500" y="447188"/>
            <a:ext cx="7928999"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614034" y="2222287"/>
            <a:ext cx="7915931"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4/21/23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2"/>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07500" y="2951396"/>
            <a:ext cx="7921064" cy="1468800"/>
          </a:xfrm>
        </p:spPr>
        <p:txBody>
          <a:bodyPr anchor="b"/>
          <a:lstStyle>
            <a:lvl1pPr algn="r">
              <a:defRPr sz="3600" b="1" cap="none"/>
            </a:lvl1pPr>
          </a:lstStyle>
          <a:p>
            <a:r>
              <a:rPr lang="en-US"/>
              <a:t>Click to edit Master title style</a:t>
            </a:r>
            <a:endParaRPr lang="en-US" dirty="0"/>
          </a:p>
        </p:txBody>
      </p:sp>
      <p:sp>
        <p:nvSpPr>
          <p:cNvPr id="3" name="Text Placeholder 2"/>
          <p:cNvSpPr>
            <a:spLocks noGrp="1"/>
          </p:cNvSpPr>
          <p:nvPr>
            <p:ph type="body" idx="1"/>
          </p:nvPr>
        </p:nvSpPr>
        <p:spPr>
          <a:xfrm>
            <a:off x="607500" y="5281202"/>
            <a:ext cx="7921064" cy="433955"/>
          </a:xfrm>
        </p:spPr>
        <p:txBody>
          <a:bodyPr anchor="t">
            <a:noAutofit/>
          </a:bodyPr>
          <a:lstStyle>
            <a:lvl1pPr marL="0" indent="0" algn="r">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4/21/23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07501" y="608434"/>
            <a:ext cx="3821064" cy="602033"/>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14034" y="2222288"/>
            <a:ext cx="3889405"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62" y="2222287"/>
            <a:ext cx="3895937"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4/21/23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11046" y="2174875"/>
            <a:ext cx="3892393" cy="576262"/>
          </a:xfrm>
        </p:spPr>
        <p:txBody>
          <a:bodyPr anchor="b">
            <a:noAutofit/>
          </a:bodyPr>
          <a:lstStyle>
            <a:lvl1pPr marL="0" indent="0" algn="ctr">
              <a:buNone/>
              <a:defRPr sz="15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11047" y="2751139"/>
            <a:ext cx="3892392"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62" y="2174875"/>
            <a:ext cx="3895937" cy="576262"/>
          </a:xfrm>
        </p:spPr>
        <p:txBody>
          <a:bodyPr anchor="b">
            <a:noAutofit/>
          </a:bodyPr>
          <a:lstStyle>
            <a:lvl1pPr marL="0" indent="0" algn="ctr">
              <a:buNone/>
              <a:defRPr sz="15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0562" y="2751139"/>
            <a:ext cx="3895937"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4/21/23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4/21/23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4/21/23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804864" y="446088"/>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4" y="446088"/>
            <a:ext cx="2660650" cy="1618396"/>
          </a:xfrm>
        </p:spPr>
        <p:txBody>
          <a:bodyPr anchor="b"/>
          <a:lstStyle>
            <a:lvl1pPr algn="l">
              <a:defRPr sz="1500" b="1"/>
            </a:lvl1pPr>
          </a:lstStyle>
          <a:p>
            <a:r>
              <a:rPr lang="en-US"/>
              <a:t>Click to edit Master title style</a:t>
            </a:r>
            <a:endParaRPr lang="en-US" dirty="0"/>
          </a:p>
        </p:txBody>
      </p:sp>
      <p:sp>
        <p:nvSpPr>
          <p:cNvPr id="3" name="Content Placeholder 2"/>
          <p:cNvSpPr>
            <a:spLocks noGrp="1"/>
          </p:cNvSpPr>
          <p:nvPr>
            <p:ph idx="1"/>
          </p:nvPr>
        </p:nvSpPr>
        <p:spPr>
          <a:xfrm>
            <a:off x="3641725" y="446089"/>
            <a:ext cx="4689475"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04864" y="2260739"/>
            <a:ext cx="2660650" cy="3600311"/>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4/21/23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1046" y="727523"/>
            <a:ext cx="3639741" cy="1617163"/>
          </a:xfrm>
        </p:spPr>
        <p:txBody>
          <a:bodyPr anchor="b">
            <a:normAutofit/>
          </a:bodyPr>
          <a:lstStyle>
            <a:lvl1pPr algn="l">
              <a:defRPr sz="18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050"/>
            </a:lvl1pPr>
          </a:lstStyle>
          <a:p>
            <a:r>
              <a:rPr lang="en-US"/>
              <a:t>Drag picture to placeholder or click icon to add</a:t>
            </a:r>
            <a:endParaRPr lang="en-US" dirty="0"/>
          </a:p>
        </p:txBody>
      </p:sp>
      <p:sp>
        <p:nvSpPr>
          <p:cNvPr id="4" name="Text Placeholder 3"/>
          <p:cNvSpPr>
            <a:spLocks noGrp="1"/>
          </p:cNvSpPr>
          <p:nvPr>
            <p:ph type="body" sz="half" idx="2"/>
          </p:nvPr>
        </p:nvSpPr>
        <p:spPr>
          <a:xfrm>
            <a:off x="611046" y="2344684"/>
            <a:ext cx="3639741" cy="3516365"/>
          </a:xfrm>
        </p:spPr>
        <p:txBody>
          <a:bodyPr anchor="t">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2914358" y="6041363"/>
            <a:ext cx="732659" cy="365125"/>
          </a:xfrm>
        </p:spPr>
        <p:txBody>
          <a:bodyPr/>
          <a:lstStyle/>
          <a:p>
            <a:fld id="{18C79C5D-2A6F-F04D-97DA-BEF2467B64E4}" type="datetimeFigureOut">
              <a:rPr lang="en-US" dirty="0"/>
              <a:pPr/>
              <a:t>4/21/23</a:t>
            </a:fld>
            <a:endParaRPr lang="en-US" dirty="0"/>
          </a:p>
        </p:txBody>
      </p:sp>
      <p:sp>
        <p:nvSpPr>
          <p:cNvPr id="6" name="Footer Placeholder 5"/>
          <p:cNvSpPr>
            <a:spLocks noGrp="1"/>
          </p:cNvSpPr>
          <p:nvPr>
            <p:ph type="ftr" sz="quarter" idx="11"/>
          </p:nvPr>
        </p:nvSpPr>
        <p:spPr>
          <a:xfrm>
            <a:off x="442797" y="6041363"/>
            <a:ext cx="2471560" cy="365125"/>
          </a:xfrm>
        </p:spPr>
        <p:txBody>
          <a:bodyPr/>
          <a:lstStyle/>
          <a:p>
            <a:endParaRPr lang="en-US" dirty="0"/>
          </a:p>
        </p:txBody>
      </p:sp>
      <p:sp>
        <p:nvSpPr>
          <p:cNvPr id="7" name="Slide Number Placeholder 6"/>
          <p:cNvSpPr>
            <a:spLocks noGrp="1"/>
          </p:cNvSpPr>
          <p:nvPr>
            <p:ph type="sldNum" sz="quarter" idx="12"/>
          </p:nvPr>
        </p:nvSpPr>
        <p:spPr>
          <a:xfrm>
            <a:off x="3647017" y="5915889"/>
            <a:ext cx="796616"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7500" y="447188"/>
            <a:ext cx="7928999"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607500" y="2184402"/>
            <a:ext cx="7922464"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338636" y="6041363"/>
            <a:ext cx="6483240" cy="365125"/>
          </a:xfrm>
          <a:prstGeom prst="rect">
            <a:avLst/>
          </a:prstGeom>
        </p:spPr>
        <p:txBody>
          <a:bodyPr vert="horz" lIns="91440" tIns="45720" rIns="91440" bIns="45720" rtlCol="0" anchor="b"/>
          <a:lstStyle>
            <a:lvl1pPr algn="l">
              <a:defRPr sz="675">
                <a:solidFill>
                  <a:schemeClr val="tx1"/>
                </a:solidFill>
              </a:defRPr>
            </a:lvl1pPr>
          </a:lstStyle>
          <a:p>
            <a:endParaRPr lang="en-US" dirty="0"/>
          </a:p>
        </p:txBody>
      </p:sp>
      <p:sp>
        <p:nvSpPr>
          <p:cNvPr id="4" name="Date Placeholder 3"/>
          <p:cNvSpPr>
            <a:spLocks noGrp="1"/>
          </p:cNvSpPr>
          <p:nvPr>
            <p:ph type="dt" sz="half" idx="2"/>
          </p:nvPr>
        </p:nvSpPr>
        <p:spPr>
          <a:xfrm>
            <a:off x="7000969" y="6041363"/>
            <a:ext cx="1007780" cy="365125"/>
          </a:xfrm>
          <a:prstGeom prst="rect">
            <a:avLst/>
          </a:prstGeom>
        </p:spPr>
        <p:txBody>
          <a:bodyPr vert="horz" lIns="91440" tIns="45720" rIns="91440" bIns="45720" rtlCol="0" anchor="b"/>
          <a:lstStyle>
            <a:lvl1pPr algn="r">
              <a:defRPr sz="675">
                <a:solidFill>
                  <a:schemeClr val="tx1"/>
                </a:solidFill>
              </a:defRPr>
            </a:lvl1pPr>
          </a:lstStyle>
          <a:p>
            <a:fld id="{09B482E8-6E0E-1B4F-B1FD-C69DB9E858D9}" type="datetimeFigureOut">
              <a:rPr lang="en-US" dirty="0"/>
              <a:pPr/>
              <a:t>4/21/23</a:t>
            </a:fld>
            <a:endParaRPr lang="en-US" dirty="0"/>
          </a:p>
        </p:txBody>
      </p:sp>
      <p:sp>
        <p:nvSpPr>
          <p:cNvPr id="6" name="Slide Number Placeholder 5"/>
          <p:cNvSpPr>
            <a:spLocks noGrp="1"/>
          </p:cNvSpPr>
          <p:nvPr>
            <p:ph type="sldNum" sz="quarter" idx="4"/>
          </p:nvPr>
        </p:nvSpPr>
        <p:spPr>
          <a:xfrm>
            <a:off x="8008749" y="5915889"/>
            <a:ext cx="796616" cy="490599"/>
          </a:xfrm>
          <a:prstGeom prst="rect">
            <a:avLst/>
          </a:prstGeom>
        </p:spPr>
        <p:txBody>
          <a:bodyPr vert="horz" lIns="91440" tIns="45720" rIns="91440" bIns="10800" rtlCol="0" anchor="b"/>
          <a:lstStyle>
            <a:lvl1pPr algn="r">
              <a:defRPr sz="15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342900" rtl="0" eaLnBrk="1" latinLnBrk="0" hangingPunct="1">
        <a:spcBef>
          <a:spcPct val="0"/>
        </a:spcBef>
        <a:buNone/>
        <a:defRPr sz="3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ct val="20000"/>
        </a:spcBef>
        <a:spcAft>
          <a:spcPts val="450"/>
        </a:spcAft>
        <a:buClr>
          <a:schemeClr val="accent1"/>
        </a:buClr>
        <a:buFont typeface="Wingdings" charset="2"/>
        <a:buChar char="ü"/>
        <a:defRPr sz="1350" kern="1200">
          <a:solidFill>
            <a:schemeClr val="tx1"/>
          </a:solidFill>
          <a:latin typeface="+mn-lt"/>
          <a:ea typeface="+mn-ea"/>
          <a:cs typeface="+mn-cs"/>
        </a:defRPr>
      </a:lvl1pPr>
      <a:lvl2pPr marL="557213" indent="-214313" algn="l" defTabSz="342900" rtl="0" eaLnBrk="1" latinLnBrk="0" hangingPunct="1">
        <a:spcBef>
          <a:spcPct val="20000"/>
        </a:spcBef>
        <a:spcAft>
          <a:spcPts val="450"/>
        </a:spcAft>
        <a:buClr>
          <a:schemeClr val="accent1"/>
        </a:buClr>
        <a:buFont typeface="Wingdings" charset="2"/>
        <a:buChar char="ü"/>
        <a:defRPr sz="1200" kern="1200">
          <a:solidFill>
            <a:schemeClr val="tx1"/>
          </a:solidFill>
          <a:latin typeface="+mn-lt"/>
          <a:ea typeface="+mn-ea"/>
          <a:cs typeface="+mn-cs"/>
        </a:defRPr>
      </a:lvl2pPr>
      <a:lvl3pPr marL="857250" indent="-171450" algn="l" defTabSz="342900" rtl="0" eaLnBrk="1" latinLnBrk="0" hangingPunct="1">
        <a:spcBef>
          <a:spcPct val="20000"/>
        </a:spcBef>
        <a:spcAft>
          <a:spcPts val="450"/>
        </a:spcAft>
        <a:buClr>
          <a:schemeClr val="accent1"/>
        </a:buClr>
        <a:buFont typeface="Wingdings" charset="2"/>
        <a:buChar char="ü"/>
        <a:defRPr sz="1050" kern="1200">
          <a:solidFill>
            <a:schemeClr val="tx1"/>
          </a:solidFill>
          <a:latin typeface="+mn-lt"/>
          <a:ea typeface="+mn-ea"/>
          <a:cs typeface="+mn-cs"/>
        </a:defRPr>
      </a:lvl3pPr>
      <a:lvl4pPr marL="1200150" indent="-171450" algn="l" defTabSz="342900" rtl="0" eaLnBrk="1" latinLnBrk="0" hangingPunct="1">
        <a:spcBef>
          <a:spcPct val="20000"/>
        </a:spcBef>
        <a:spcAft>
          <a:spcPts val="450"/>
        </a:spcAft>
        <a:buClr>
          <a:schemeClr val="accent1"/>
        </a:buClr>
        <a:buFont typeface="Wingdings" charset="2"/>
        <a:buChar char="ü"/>
        <a:defRPr sz="900" kern="1200">
          <a:solidFill>
            <a:schemeClr val="tx1"/>
          </a:solidFill>
          <a:latin typeface="+mn-lt"/>
          <a:ea typeface="+mn-ea"/>
          <a:cs typeface="+mn-cs"/>
        </a:defRPr>
      </a:lvl4pPr>
      <a:lvl5pPr marL="1543050" indent="-171450" algn="l" defTabSz="342900" rtl="0" eaLnBrk="1" latinLnBrk="0" hangingPunct="1">
        <a:spcBef>
          <a:spcPct val="20000"/>
        </a:spcBef>
        <a:spcAft>
          <a:spcPts val="450"/>
        </a:spcAft>
        <a:buClr>
          <a:schemeClr val="accent1"/>
        </a:buClr>
        <a:buFont typeface="Wingdings" charset="2"/>
        <a:buChar char="ü"/>
        <a:defRPr sz="900" kern="1200">
          <a:solidFill>
            <a:schemeClr val="tx1"/>
          </a:solidFill>
          <a:latin typeface="+mn-lt"/>
          <a:ea typeface="+mn-ea"/>
          <a:cs typeface="+mn-cs"/>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f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Reading for Success in College</a:t>
            </a:r>
          </a:p>
        </p:txBody>
      </p:sp>
      <p:sp>
        <p:nvSpPr>
          <p:cNvPr id="3" name="Subtitle 2"/>
          <p:cNvSpPr>
            <a:spLocks noGrp="1"/>
          </p:cNvSpPr>
          <p:nvPr>
            <p:ph type="subTitle" idx="1"/>
          </p:nvPr>
        </p:nvSpPr>
        <p:spPr>
          <a:xfrm>
            <a:off x="607501" y="5460140"/>
            <a:ext cx="7929000" cy="434974"/>
          </a:xfrm>
        </p:spPr>
        <p:txBody>
          <a:bodyPr/>
          <a:lstStyle/>
          <a:p>
            <a:endParaRPr lang="en-US" dirty="0"/>
          </a:p>
        </p:txBody>
      </p:sp>
    </p:spTree>
    <p:extLst>
      <p:ext uri="{BB962C8B-B14F-4D97-AF65-F5344CB8AC3E}">
        <p14:creationId xmlns:p14="http://schemas.microsoft.com/office/powerpoint/2010/main" val="4795731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Assigned Reading</a:t>
            </a:r>
          </a:p>
        </p:txBody>
      </p:sp>
      <p:sp>
        <p:nvSpPr>
          <p:cNvPr id="3" name="Content Placeholder 2"/>
          <p:cNvSpPr>
            <a:spLocks noGrp="1"/>
          </p:cNvSpPr>
          <p:nvPr>
            <p:ph idx="1"/>
          </p:nvPr>
        </p:nvSpPr>
        <p:spPr/>
        <p:txBody>
          <a:bodyPr/>
          <a:lstStyle/>
          <a:p>
            <a:r>
              <a:rPr lang="en-US" sz="2400" dirty="0"/>
              <a:t>You may be assigned other readings for an in-class exercise, an out-of-class assignment or project, or an exam. Your instructor should make clear what your purpose is in completing these readings. </a:t>
            </a:r>
          </a:p>
          <a:p>
            <a:endParaRPr lang="en-US" dirty="0"/>
          </a:p>
        </p:txBody>
      </p:sp>
    </p:spTree>
    <p:extLst>
      <p:ext uri="{BB962C8B-B14F-4D97-AF65-F5344CB8AC3E}">
        <p14:creationId xmlns:p14="http://schemas.microsoft.com/office/powerpoint/2010/main" val="406988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Managing Reading Time</a:t>
            </a:r>
          </a:p>
        </p:txBody>
      </p:sp>
      <p:sp>
        <p:nvSpPr>
          <p:cNvPr id="3" name="Content Placeholder 2"/>
          <p:cNvSpPr>
            <a:spLocks noGrp="1"/>
          </p:cNvSpPr>
          <p:nvPr>
            <p:ph idx="1"/>
          </p:nvPr>
        </p:nvSpPr>
        <p:spPr>
          <a:xfrm>
            <a:off x="614034" y="2222287"/>
            <a:ext cx="7915931" cy="4215458"/>
          </a:xfrm>
        </p:spPr>
        <p:txBody>
          <a:bodyPr>
            <a:noAutofit/>
          </a:bodyPr>
          <a:lstStyle/>
          <a:p>
            <a:r>
              <a:rPr lang="en-US" sz="2400" dirty="0"/>
              <a:t>Schedule time for assigned and supplemental reading; obviously, you’ll prioritize graded work, but reading for class is something you will be tested on eventually. So, even if you don’t have a test/quiz on what you’re reading tomorrow or this week, it’s still important you do it. </a:t>
            </a:r>
          </a:p>
          <a:p>
            <a:pPr marL="0" indent="0">
              <a:buNone/>
            </a:pPr>
            <a:endParaRPr lang="en-US" sz="2400" dirty="0"/>
          </a:p>
          <a:p>
            <a:r>
              <a:rPr lang="en-US" sz="2400" dirty="0"/>
              <a:t>Find a time and setting that fosters concentration and focus, which are </a:t>
            </a:r>
            <a:r>
              <a:rPr lang="en-US" sz="2400" b="1" i="1" u="sng" dirty="0"/>
              <a:t>critical</a:t>
            </a:r>
            <a:r>
              <a:rPr lang="en-US" sz="2400" dirty="0"/>
              <a:t> for comprehension. </a:t>
            </a:r>
          </a:p>
          <a:p>
            <a:endParaRPr lang="en-US" sz="2400" dirty="0"/>
          </a:p>
        </p:txBody>
      </p:sp>
    </p:spTree>
    <p:extLst>
      <p:ext uri="{BB962C8B-B14F-4D97-AF65-F5344CB8AC3E}">
        <p14:creationId xmlns:p14="http://schemas.microsoft.com/office/powerpoint/2010/main" val="3657527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Get in the Zone</a:t>
            </a:r>
          </a:p>
        </p:txBody>
      </p:sp>
      <p:sp>
        <p:nvSpPr>
          <p:cNvPr id="3" name="Content Placeholder 2"/>
          <p:cNvSpPr>
            <a:spLocks noGrp="1"/>
          </p:cNvSpPr>
          <p:nvPr>
            <p:ph idx="1"/>
          </p:nvPr>
        </p:nvSpPr>
        <p:spPr>
          <a:xfrm>
            <a:off x="521568" y="2517354"/>
            <a:ext cx="2293552" cy="4006472"/>
          </a:xfrm>
        </p:spPr>
        <p:txBody>
          <a:bodyPr anchor="t"/>
          <a:lstStyle/>
          <a:p>
            <a:r>
              <a:rPr lang="en-US" sz="1800" dirty="0"/>
              <a:t>Become aware of when and where you read most effectively, as well as for how long</a:t>
            </a:r>
          </a:p>
          <a:p>
            <a:endParaRPr lang="en-US" sz="1800" dirty="0"/>
          </a:p>
          <a:p>
            <a:r>
              <a:rPr lang="en-US" sz="1800" dirty="0"/>
              <a:t>Remove distractions</a:t>
            </a:r>
          </a:p>
          <a:p>
            <a:endParaRPr lang="en-US" sz="1800" dirty="0"/>
          </a:p>
          <a:p>
            <a:endParaRPr lang="en-US" sz="1800" dirty="0"/>
          </a:p>
          <a:p>
            <a:endParaRPr lang="en-US" dirty="0"/>
          </a:p>
        </p:txBody>
      </p:sp>
      <p:pic>
        <p:nvPicPr>
          <p:cNvPr id="6" name="Picture 5">
            <a:extLst>
              <a:ext uri="{FF2B5EF4-FFF2-40B4-BE49-F238E27FC236}">
                <a16:creationId xmlns:a16="http://schemas.microsoft.com/office/drawing/2014/main" id="{4299961A-E7CC-9240-9132-C1197869175F}"/>
              </a:ext>
            </a:extLst>
          </p:cNvPr>
          <p:cNvPicPr>
            <a:picLocks noChangeAspect="1"/>
          </p:cNvPicPr>
          <p:nvPr/>
        </p:nvPicPr>
        <p:blipFill>
          <a:blip r:embed="rId3"/>
          <a:stretch>
            <a:fillRect/>
          </a:stretch>
        </p:blipFill>
        <p:spPr>
          <a:xfrm>
            <a:off x="2799354" y="2069432"/>
            <a:ext cx="6095350" cy="4559968"/>
          </a:xfrm>
          <a:prstGeom prst="rect">
            <a:avLst/>
          </a:prstGeom>
        </p:spPr>
      </p:pic>
    </p:spTree>
    <p:extLst>
      <p:ext uri="{BB962C8B-B14F-4D97-AF65-F5344CB8AC3E}">
        <p14:creationId xmlns:p14="http://schemas.microsoft.com/office/powerpoint/2010/main" val="889575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Academic Reading Processes</a:t>
            </a:r>
          </a:p>
        </p:txBody>
      </p:sp>
      <p:sp>
        <p:nvSpPr>
          <p:cNvPr id="3" name="Content Placeholder 2"/>
          <p:cNvSpPr>
            <a:spLocks noGrp="1"/>
          </p:cNvSpPr>
          <p:nvPr>
            <p:ph idx="1"/>
          </p:nvPr>
        </p:nvSpPr>
        <p:spPr>
          <a:xfrm>
            <a:off x="887916" y="2335358"/>
            <a:ext cx="2452692" cy="3922481"/>
          </a:xfrm>
        </p:spPr>
        <p:txBody>
          <a:bodyPr>
            <a:normAutofit/>
          </a:bodyPr>
          <a:lstStyle/>
          <a:p>
            <a:pPr marL="0" indent="0" algn="ctr">
              <a:buNone/>
            </a:pPr>
            <a:r>
              <a:rPr lang="en-US" sz="1800" b="1" u="sng" dirty="0"/>
              <a:t>SQ3R/SQ4R	</a:t>
            </a:r>
          </a:p>
          <a:p>
            <a:pPr marL="0" indent="0">
              <a:buNone/>
            </a:pPr>
            <a:r>
              <a:rPr lang="en-US" sz="1800" dirty="0"/>
              <a:t>	</a:t>
            </a:r>
            <a:r>
              <a:rPr lang="en-US" sz="2400" b="1" dirty="0"/>
              <a:t>S</a:t>
            </a:r>
            <a:r>
              <a:rPr lang="en-US" sz="1800" dirty="0"/>
              <a:t>urvey</a:t>
            </a:r>
          </a:p>
          <a:p>
            <a:pPr marL="0" indent="0">
              <a:buNone/>
            </a:pPr>
            <a:r>
              <a:rPr lang="en-US" sz="1800" dirty="0"/>
              <a:t>	</a:t>
            </a:r>
            <a:r>
              <a:rPr lang="en-US" sz="2400" b="1" dirty="0"/>
              <a:t>Q</a:t>
            </a:r>
            <a:r>
              <a:rPr lang="en-US" sz="1800" dirty="0"/>
              <a:t>uestion</a:t>
            </a:r>
          </a:p>
          <a:p>
            <a:pPr marL="0" indent="0">
              <a:buNone/>
            </a:pPr>
            <a:r>
              <a:rPr lang="en-US" sz="1800" dirty="0"/>
              <a:t>	</a:t>
            </a:r>
            <a:r>
              <a:rPr lang="en-US" sz="2400" b="1" dirty="0"/>
              <a:t>R</a:t>
            </a:r>
            <a:r>
              <a:rPr lang="en-US" sz="1800" dirty="0"/>
              <a:t>ead</a:t>
            </a:r>
          </a:p>
          <a:p>
            <a:pPr marL="0" indent="0">
              <a:buNone/>
            </a:pPr>
            <a:r>
              <a:rPr lang="en-US" sz="1800" dirty="0"/>
              <a:t>	</a:t>
            </a:r>
            <a:r>
              <a:rPr lang="en-US" sz="2400" b="1" dirty="0"/>
              <a:t>R</a:t>
            </a:r>
            <a:r>
              <a:rPr lang="en-US" sz="1800" dirty="0"/>
              <a:t>ecord </a:t>
            </a:r>
          </a:p>
          <a:p>
            <a:pPr marL="0" indent="0">
              <a:buNone/>
            </a:pPr>
            <a:r>
              <a:rPr lang="en-US" sz="1800" dirty="0"/>
              <a:t>	</a:t>
            </a:r>
            <a:r>
              <a:rPr lang="en-US" sz="2400" b="1" dirty="0"/>
              <a:t>R</a:t>
            </a:r>
            <a:r>
              <a:rPr lang="en-US" sz="1800" dirty="0"/>
              <a:t>ecite</a:t>
            </a:r>
          </a:p>
          <a:p>
            <a:pPr marL="0" indent="0">
              <a:buNone/>
            </a:pPr>
            <a:r>
              <a:rPr lang="en-US" sz="1800" dirty="0"/>
              <a:t>	</a:t>
            </a:r>
            <a:r>
              <a:rPr lang="en-US" sz="2400" b="1" dirty="0"/>
              <a:t>R</a:t>
            </a:r>
            <a:r>
              <a:rPr lang="en-US" sz="1800" dirty="0"/>
              <a:t>eview</a:t>
            </a:r>
          </a:p>
          <a:p>
            <a:endParaRPr lang="en-US" sz="1600" dirty="0"/>
          </a:p>
        </p:txBody>
      </p:sp>
      <p:sp>
        <p:nvSpPr>
          <p:cNvPr id="4" name="TextBox 3"/>
          <p:cNvSpPr txBox="1"/>
          <p:nvPr/>
        </p:nvSpPr>
        <p:spPr>
          <a:xfrm>
            <a:off x="4462272" y="2926080"/>
            <a:ext cx="2279904" cy="1754326"/>
          </a:xfrm>
          <a:prstGeom prst="rect">
            <a:avLst/>
          </a:prstGeom>
          <a:noFill/>
        </p:spPr>
        <p:txBody>
          <a:bodyPr wrap="square" rtlCol="0">
            <a:spAutoFit/>
          </a:bodyPr>
          <a:lstStyle/>
          <a:p>
            <a:pPr algn="ctr"/>
            <a:r>
              <a:rPr lang="en-US" b="1" u="sng" dirty="0"/>
              <a:t>KWL</a:t>
            </a:r>
          </a:p>
          <a:p>
            <a:r>
              <a:rPr lang="en-US" dirty="0"/>
              <a:t>	</a:t>
            </a:r>
            <a:r>
              <a:rPr lang="en-US" sz="2400" b="1" dirty="0"/>
              <a:t>K</a:t>
            </a:r>
            <a:r>
              <a:rPr lang="en-US" dirty="0"/>
              <a:t>now</a:t>
            </a:r>
          </a:p>
          <a:p>
            <a:r>
              <a:rPr lang="en-US" dirty="0"/>
              <a:t>	</a:t>
            </a:r>
            <a:r>
              <a:rPr lang="en-US" sz="2400" b="1" dirty="0"/>
              <a:t>W</a:t>
            </a:r>
            <a:r>
              <a:rPr lang="en-US" dirty="0"/>
              <a:t>ant to Know</a:t>
            </a:r>
          </a:p>
          <a:p>
            <a:r>
              <a:rPr lang="en-US" dirty="0"/>
              <a:t>	</a:t>
            </a:r>
            <a:r>
              <a:rPr lang="en-US" sz="2400" b="1" dirty="0"/>
              <a:t>L</a:t>
            </a:r>
            <a:r>
              <a:rPr lang="en-US" dirty="0"/>
              <a:t>earn</a:t>
            </a:r>
          </a:p>
          <a:p>
            <a:endParaRPr lang="en-US" dirty="0"/>
          </a:p>
        </p:txBody>
      </p:sp>
    </p:spTree>
    <p:extLst>
      <p:ext uri="{BB962C8B-B14F-4D97-AF65-F5344CB8AC3E}">
        <p14:creationId xmlns:p14="http://schemas.microsoft.com/office/powerpoint/2010/main" val="17550708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Active Reading – Ways to Enhance Retention</a:t>
            </a:r>
          </a:p>
        </p:txBody>
      </p:sp>
      <p:sp>
        <p:nvSpPr>
          <p:cNvPr id="3" name="Content Placeholder 2"/>
          <p:cNvSpPr>
            <a:spLocks noGrp="1"/>
          </p:cNvSpPr>
          <p:nvPr>
            <p:ph idx="1"/>
          </p:nvPr>
        </p:nvSpPr>
        <p:spPr/>
        <p:txBody>
          <a:bodyPr/>
          <a:lstStyle/>
          <a:p>
            <a:pPr marL="514350" indent="-514350">
              <a:buFont typeface="+mj-lt"/>
              <a:buAutoNum type="arabicPeriod"/>
            </a:pPr>
            <a:r>
              <a:rPr lang="en-US" sz="2800" dirty="0"/>
              <a:t>Annotating/Highlighting</a:t>
            </a:r>
          </a:p>
          <a:p>
            <a:pPr marL="514350" indent="-514350">
              <a:buFont typeface="+mj-lt"/>
              <a:buAutoNum type="arabicPeriod"/>
            </a:pPr>
            <a:r>
              <a:rPr lang="en-US" sz="2800" dirty="0"/>
              <a:t>Summarizing</a:t>
            </a:r>
          </a:p>
          <a:p>
            <a:pPr marL="514350" indent="-514350">
              <a:buFont typeface="+mj-lt"/>
              <a:buAutoNum type="arabicPeriod"/>
            </a:pPr>
            <a:r>
              <a:rPr lang="en-US" sz="2800" dirty="0"/>
              <a:t>Outlining</a:t>
            </a:r>
          </a:p>
          <a:p>
            <a:endParaRPr lang="en-US" dirty="0"/>
          </a:p>
        </p:txBody>
      </p:sp>
    </p:spTree>
    <p:extLst>
      <p:ext uri="{BB962C8B-B14F-4D97-AF65-F5344CB8AC3E}">
        <p14:creationId xmlns:p14="http://schemas.microsoft.com/office/powerpoint/2010/main" val="1452391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Annotating/Highlighting</a:t>
            </a:r>
          </a:p>
        </p:txBody>
      </p:sp>
      <p:sp>
        <p:nvSpPr>
          <p:cNvPr id="3" name="Content Placeholder 2"/>
          <p:cNvSpPr>
            <a:spLocks noGrp="1"/>
          </p:cNvSpPr>
          <p:nvPr>
            <p:ph idx="1"/>
          </p:nvPr>
        </p:nvSpPr>
        <p:spPr/>
        <p:txBody>
          <a:bodyPr/>
          <a:lstStyle/>
          <a:p>
            <a:r>
              <a:rPr lang="en-US" sz="2400" dirty="0"/>
              <a:t>Number paragraphs</a:t>
            </a:r>
          </a:p>
          <a:p>
            <a:r>
              <a:rPr lang="en-US" sz="2400" dirty="0"/>
              <a:t>Divide the text into chunks</a:t>
            </a:r>
          </a:p>
          <a:p>
            <a:r>
              <a:rPr lang="en-US" sz="2400" dirty="0"/>
              <a:t>Read an entire chunk before marking</a:t>
            </a:r>
          </a:p>
          <a:p>
            <a:r>
              <a:rPr lang="en-US" sz="2400" dirty="0"/>
              <a:t>Underline, highlight, make notes, ask questions, make connections with purpose and via a system</a:t>
            </a:r>
          </a:p>
          <a:p>
            <a:r>
              <a:rPr lang="en-US" sz="2400" dirty="0"/>
              <a:t>Avoid over-annotating </a:t>
            </a:r>
            <a:r>
              <a:rPr lang="en-US" sz="2000" i="1" dirty="0">
                <a:solidFill>
                  <a:srgbClr val="00B0F0"/>
                </a:solidFill>
              </a:rPr>
              <a:t>(Do not be a happy highlighter.)</a:t>
            </a:r>
          </a:p>
          <a:p>
            <a:endParaRPr lang="en-US" dirty="0"/>
          </a:p>
        </p:txBody>
      </p:sp>
    </p:spTree>
    <p:extLst>
      <p:ext uri="{BB962C8B-B14F-4D97-AF65-F5344CB8AC3E}">
        <p14:creationId xmlns:p14="http://schemas.microsoft.com/office/powerpoint/2010/main" val="19509762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Artifacts – Making a Record of What You Read</a:t>
            </a:r>
          </a:p>
        </p:txBody>
      </p:sp>
      <p:sp>
        <p:nvSpPr>
          <p:cNvPr id="3" name="Content Placeholder 2"/>
          <p:cNvSpPr>
            <a:spLocks noGrp="1"/>
          </p:cNvSpPr>
          <p:nvPr>
            <p:ph idx="1"/>
          </p:nvPr>
        </p:nvSpPr>
        <p:spPr/>
        <p:txBody>
          <a:bodyPr/>
          <a:lstStyle/>
          <a:p>
            <a:r>
              <a:rPr lang="en-US" sz="2400" dirty="0"/>
              <a:t>Answer chapter-end questions</a:t>
            </a:r>
          </a:p>
          <a:p>
            <a:r>
              <a:rPr lang="en-US" sz="2400" dirty="0"/>
              <a:t>Take practice tests</a:t>
            </a:r>
          </a:p>
          <a:p>
            <a:r>
              <a:rPr lang="en-US" sz="2400" dirty="0"/>
              <a:t>Define key terms</a:t>
            </a:r>
          </a:p>
          <a:p>
            <a:r>
              <a:rPr lang="en-US" sz="2400" dirty="0"/>
              <a:t>Incorporate information from the reading into your notes</a:t>
            </a:r>
          </a:p>
          <a:p>
            <a:r>
              <a:rPr lang="en-US" sz="2400" dirty="0"/>
              <a:t>Create study materials</a:t>
            </a:r>
          </a:p>
          <a:p>
            <a:endParaRPr lang="en-US" dirty="0"/>
          </a:p>
        </p:txBody>
      </p:sp>
    </p:spTree>
    <p:extLst>
      <p:ext uri="{BB962C8B-B14F-4D97-AF65-F5344CB8AC3E}">
        <p14:creationId xmlns:p14="http://schemas.microsoft.com/office/powerpoint/2010/main" val="1126464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Takeaways</a:t>
            </a:r>
          </a:p>
        </p:txBody>
      </p:sp>
      <p:sp>
        <p:nvSpPr>
          <p:cNvPr id="3" name="Content Placeholder 2"/>
          <p:cNvSpPr>
            <a:spLocks noGrp="1"/>
          </p:cNvSpPr>
          <p:nvPr>
            <p:ph idx="1"/>
          </p:nvPr>
        </p:nvSpPr>
        <p:spPr/>
        <p:txBody>
          <a:bodyPr/>
          <a:lstStyle/>
          <a:p>
            <a:r>
              <a:rPr lang="en-US" sz="2400" dirty="0"/>
              <a:t>Read!</a:t>
            </a:r>
          </a:p>
          <a:p>
            <a:r>
              <a:rPr lang="en-US" sz="2400" dirty="0"/>
              <a:t>Locate places where you can read effectively</a:t>
            </a:r>
          </a:p>
          <a:p>
            <a:r>
              <a:rPr lang="en-US" sz="2400" dirty="0"/>
              <a:t>Implement a strategy, at least preparing before you begin, setting a purpose, reading actively, and reviewing</a:t>
            </a:r>
          </a:p>
          <a:p>
            <a:endParaRPr lang="en-US" dirty="0"/>
          </a:p>
        </p:txBody>
      </p:sp>
    </p:spTree>
    <p:extLst>
      <p:ext uri="{BB962C8B-B14F-4D97-AF65-F5344CB8AC3E}">
        <p14:creationId xmlns:p14="http://schemas.microsoft.com/office/powerpoint/2010/main" val="32349472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Consider the following processes:</a:t>
            </a:r>
          </a:p>
        </p:txBody>
      </p:sp>
      <p:sp>
        <p:nvSpPr>
          <p:cNvPr id="3" name="Content Placeholder 2"/>
          <p:cNvSpPr>
            <a:spLocks noGrp="1"/>
          </p:cNvSpPr>
          <p:nvPr>
            <p:ph idx="1"/>
          </p:nvPr>
        </p:nvSpPr>
        <p:spPr/>
        <p:txBody>
          <a:bodyPr>
            <a:normAutofit/>
          </a:bodyPr>
          <a:lstStyle/>
          <a:p>
            <a:pPr marL="0" indent="0">
              <a:buNone/>
            </a:pPr>
            <a:r>
              <a:rPr lang="en-US" sz="1600" dirty="0"/>
              <a:t>Jen was planning a trip to Europe and needed to get a passport. She drove to the local passport office, got in line, and waited. When it was her turn, she explained to the clerk what she was there for. The clerk asked her if she had filled out a DS-11 form, and if she had her driver’s license, proof of citizenship, passport photo, and a check or money order. Sarah did not have proof of citizenship, a passport photo, or a checkbook with her, and she hadn’t filled out a DS-11 form. The clerk gave her the DS-11 form, but informed her that she would have to bring all the other items with her in order to get a passport. Sarah asked where to get a passport photo. The clerk explained that she could get a passport photo taken at a UPS store or Walgreen’s or other similar businesses. Sarah went and had a passport photo made, then gathered all the documents she needed and a checkbook, then returned to the passport office the next day. She submitted everything, got her passport in the mail six weeks later, and off to Europe she went. </a:t>
            </a:r>
          </a:p>
        </p:txBody>
      </p:sp>
    </p:spTree>
    <p:extLst>
      <p:ext uri="{BB962C8B-B14F-4D97-AF65-F5344CB8AC3E}">
        <p14:creationId xmlns:p14="http://schemas.microsoft.com/office/powerpoint/2010/main" val="6795863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a:t>
            </a:r>
          </a:p>
        </p:txBody>
      </p:sp>
      <p:sp>
        <p:nvSpPr>
          <p:cNvPr id="3" name="Content Placeholder 2"/>
          <p:cNvSpPr>
            <a:spLocks noGrp="1"/>
          </p:cNvSpPr>
          <p:nvPr>
            <p:ph sz="half" idx="1"/>
          </p:nvPr>
        </p:nvSpPr>
        <p:spPr>
          <a:xfrm>
            <a:off x="614034" y="2222288"/>
            <a:ext cx="7968184" cy="3638763"/>
          </a:xfrm>
        </p:spPr>
        <p:txBody>
          <a:bodyPr>
            <a:normAutofit fontScale="25000" lnSpcReduction="20000"/>
          </a:bodyPr>
          <a:lstStyle/>
          <a:p>
            <a:r>
              <a:rPr lang="en-US" sz="7200" dirty="0"/>
              <a:t>Veronica was planning a trip to Europe and needed to get a passport. She opened www.usa.gov/passport on her internet browser to see what all she would need before going to a passport office. She saw that she would need a completed DS-11 form, a driver’s license, proof of citizenship, a passport photo, and a checkbook. She researched where to get a passport photo, gathered her materials, and went to get her photo made. Once she had the photo, she went to the passport office to request a passport. She received a passport in the mail six weeks later and off to Europe she went. </a:t>
            </a:r>
          </a:p>
          <a:p>
            <a:endParaRPr lang="en-US" dirty="0"/>
          </a:p>
        </p:txBody>
      </p:sp>
      <p:sp>
        <p:nvSpPr>
          <p:cNvPr id="4" name="Content Placeholder 3"/>
          <p:cNvSpPr>
            <a:spLocks noGrp="1"/>
          </p:cNvSpPr>
          <p:nvPr>
            <p:ph sz="half" idx="2"/>
          </p:nvPr>
        </p:nvSpPr>
        <p:spPr>
          <a:xfrm flipH="1" flipV="1">
            <a:off x="8536499" y="5861050"/>
            <a:ext cx="45719" cy="45719"/>
          </a:xfrm>
        </p:spPr>
        <p:txBody>
          <a:bodyPr>
            <a:normAutofit fontScale="25000" lnSpcReduction="20000"/>
          </a:bodyPr>
          <a:lstStyle/>
          <a:p>
            <a:pPr marL="0" indent="0">
              <a:buNone/>
            </a:pPr>
            <a:endParaRPr lang="en-US" dirty="0"/>
          </a:p>
        </p:txBody>
      </p:sp>
    </p:spTree>
    <p:extLst>
      <p:ext uri="{BB962C8B-B14F-4D97-AF65-F5344CB8AC3E}">
        <p14:creationId xmlns:p14="http://schemas.microsoft.com/office/powerpoint/2010/main" val="1490052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a:t>
            </a:r>
          </a:p>
        </p:txBody>
      </p:sp>
      <p:sp>
        <p:nvSpPr>
          <p:cNvPr id="3" name="Content Placeholder 2"/>
          <p:cNvSpPr>
            <a:spLocks noGrp="1"/>
          </p:cNvSpPr>
          <p:nvPr>
            <p:ph idx="1"/>
          </p:nvPr>
        </p:nvSpPr>
        <p:spPr/>
        <p:txBody>
          <a:bodyPr>
            <a:normAutofit/>
          </a:bodyPr>
          <a:lstStyle/>
          <a:p>
            <a:r>
              <a:rPr lang="en-US" sz="2400" dirty="0"/>
              <a:t>Whose approach was better, Jen’s or Veronica’s? </a:t>
            </a:r>
          </a:p>
          <a:p>
            <a:pPr marL="0" indent="0">
              <a:buNone/>
            </a:pPr>
            <a:endParaRPr lang="en-US" sz="2400" dirty="0"/>
          </a:p>
        </p:txBody>
      </p:sp>
    </p:spTree>
    <p:extLst>
      <p:ext uri="{BB962C8B-B14F-4D97-AF65-F5344CB8AC3E}">
        <p14:creationId xmlns:p14="http://schemas.microsoft.com/office/powerpoint/2010/main" val="691356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for Fun</a:t>
            </a:r>
          </a:p>
        </p:txBody>
      </p:sp>
      <p:sp>
        <p:nvSpPr>
          <p:cNvPr id="3" name="Content Placeholder 2"/>
          <p:cNvSpPr>
            <a:spLocks noGrp="1"/>
          </p:cNvSpPr>
          <p:nvPr>
            <p:ph idx="1"/>
          </p:nvPr>
        </p:nvSpPr>
        <p:spPr>
          <a:xfrm>
            <a:off x="614034" y="2697017"/>
            <a:ext cx="7915931" cy="3629891"/>
          </a:xfrm>
        </p:spPr>
        <p:txBody>
          <a:bodyPr>
            <a:normAutofit/>
          </a:bodyPr>
          <a:lstStyle/>
          <a:p>
            <a:r>
              <a:rPr lang="en-US" sz="2400" dirty="0"/>
              <a:t>It’s a choice!</a:t>
            </a:r>
          </a:p>
          <a:p>
            <a:r>
              <a:rPr lang="en-US" sz="2400" dirty="0"/>
              <a:t>Selected by interest</a:t>
            </a:r>
          </a:p>
          <a:p>
            <a:r>
              <a:rPr lang="en-US" sz="2400" dirty="0"/>
              <a:t>Done at your </a:t>
            </a:r>
            <a:r>
              <a:rPr lang="en-US" sz="2400"/>
              <a:t>own pace</a:t>
            </a:r>
          </a:p>
          <a:p>
            <a:r>
              <a:rPr lang="en-US" sz="2400"/>
              <a:t>Concentration </a:t>
            </a:r>
            <a:r>
              <a:rPr lang="en-US" sz="2400" dirty="0"/>
              <a:t>and/or focus needed can vary</a:t>
            </a:r>
          </a:p>
          <a:p>
            <a:r>
              <a:rPr lang="en-US" sz="2400" dirty="0"/>
              <a:t>Can do at bedtime</a:t>
            </a:r>
          </a:p>
          <a:p>
            <a:endParaRPr lang="en-US" sz="24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06384" y="1028772"/>
            <a:ext cx="2964960" cy="1973046"/>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22735888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Academic Reading</a:t>
            </a:r>
          </a:p>
        </p:txBody>
      </p:sp>
      <p:sp>
        <p:nvSpPr>
          <p:cNvPr id="3" name="Content Placeholder 2"/>
          <p:cNvSpPr>
            <a:spLocks noGrp="1"/>
          </p:cNvSpPr>
          <p:nvPr>
            <p:ph idx="1"/>
          </p:nvPr>
        </p:nvSpPr>
        <p:spPr>
          <a:xfrm>
            <a:off x="614034" y="2697018"/>
            <a:ext cx="7915931" cy="3759200"/>
          </a:xfrm>
        </p:spPr>
        <p:txBody>
          <a:bodyPr/>
          <a:lstStyle/>
          <a:p>
            <a:r>
              <a:rPr lang="en-US" sz="2400" dirty="0"/>
              <a:t>Implement a plan -- Before starting to read, preview the text and consider context, ask questions and set a purpose</a:t>
            </a:r>
          </a:p>
          <a:p>
            <a:r>
              <a:rPr lang="en-US" sz="2400" dirty="0"/>
              <a:t>Read intently, giving the text your undivided attention</a:t>
            </a:r>
          </a:p>
          <a:p>
            <a:r>
              <a:rPr lang="en-US" sz="2400" dirty="0"/>
              <a:t>Reading for Comprehension</a:t>
            </a:r>
          </a:p>
          <a:p>
            <a:r>
              <a:rPr lang="en-US" sz="2400" dirty="0"/>
              <a:t>Answer questions, summarize, discuss and use active study strategies</a:t>
            </a:r>
          </a:p>
          <a:p>
            <a:pPr marL="0" indent="0">
              <a:buNone/>
            </a:pP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72364" y="635938"/>
            <a:ext cx="2872509" cy="1918746"/>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861715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College Reading</a:t>
            </a:r>
          </a:p>
        </p:txBody>
      </p:sp>
      <p:sp>
        <p:nvSpPr>
          <p:cNvPr id="3" name="Content Placeholder 2"/>
          <p:cNvSpPr>
            <a:spLocks noGrp="1"/>
          </p:cNvSpPr>
          <p:nvPr>
            <p:ph idx="1"/>
          </p:nvPr>
        </p:nvSpPr>
        <p:spPr/>
        <p:txBody>
          <a:bodyPr>
            <a:normAutofit/>
          </a:bodyPr>
          <a:lstStyle/>
          <a:p>
            <a:r>
              <a:rPr lang="en-US" sz="2400" dirty="0"/>
              <a:t>Textbooks </a:t>
            </a:r>
          </a:p>
          <a:p>
            <a:r>
              <a:rPr lang="en-US" sz="2400" dirty="0"/>
              <a:t>Supplemental </a:t>
            </a:r>
          </a:p>
          <a:p>
            <a:r>
              <a:rPr lang="en-US" sz="2400" dirty="0"/>
              <a:t>Additional Assigned Readings</a:t>
            </a:r>
          </a:p>
          <a:p>
            <a:r>
              <a:rPr lang="en-US" sz="2400" dirty="0"/>
              <a:t>Research </a:t>
            </a:r>
          </a:p>
          <a:p>
            <a:endParaRPr lang="en-US" sz="2400" dirty="0"/>
          </a:p>
        </p:txBody>
      </p:sp>
    </p:spTree>
    <p:extLst>
      <p:ext uri="{BB962C8B-B14F-4D97-AF65-F5344CB8AC3E}">
        <p14:creationId xmlns:p14="http://schemas.microsoft.com/office/powerpoint/2010/main" val="3737384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to do with Textbooks</a:t>
            </a:r>
          </a:p>
        </p:txBody>
      </p:sp>
      <p:sp>
        <p:nvSpPr>
          <p:cNvPr id="3" name="Content Placeholder 2"/>
          <p:cNvSpPr>
            <a:spLocks noGrp="1"/>
          </p:cNvSpPr>
          <p:nvPr>
            <p:ph idx="1"/>
          </p:nvPr>
        </p:nvSpPr>
        <p:spPr>
          <a:xfrm>
            <a:off x="614034" y="2222287"/>
            <a:ext cx="7915931" cy="4169277"/>
          </a:xfrm>
        </p:spPr>
        <p:txBody>
          <a:bodyPr>
            <a:normAutofit fontScale="92500" lnSpcReduction="10000"/>
          </a:bodyPr>
          <a:lstStyle/>
          <a:p>
            <a:pPr marL="0" indent="0">
              <a:buNone/>
            </a:pPr>
            <a:r>
              <a:rPr lang="en-US" sz="1800" dirty="0"/>
              <a:t>Your syllabus schedule will list what will be covered in each class. In general, what will be covered in class corresponds to a chapter or chapters in a textbook. </a:t>
            </a:r>
          </a:p>
          <a:p>
            <a:pPr marL="0" indent="0">
              <a:buNone/>
            </a:pPr>
            <a:endParaRPr lang="en-US" sz="1800" dirty="0"/>
          </a:p>
          <a:p>
            <a:pPr marL="0" indent="0">
              <a:buNone/>
            </a:pPr>
            <a:r>
              <a:rPr lang="en-US" sz="1800" dirty="0"/>
              <a:t>If this is the case, read this material </a:t>
            </a:r>
            <a:r>
              <a:rPr lang="en-US" sz="1800" b="1" u="sng" dirty="0"/>
              <a:t>before</a:t>
            </a:r>
            <a:r>
              <a:rPr lang="en-US" sz="1800" dirty="0"/>
              <a:t> class. Doing so will help you:</a:t>
            </a:r>
          </a:p>
          <a:p>
            <a:r>
              <a:rPr lang="en-US" sz="1800" dirty="0"/>
              <a:t>Start the learning process</a:t>
            </a:r>
          </a:p>
          <a:p>
            <a:r>
              <a:rPr lang="en-US" sz="1800" dirty="0"/>
              <a:t>Make connections to what you already know</a:t>
            </a:r>
          </a:p>
          <a:p>
            <a:r>
              <a:rPr lang="en-US" sz="1800" dirty="0"/>
              <a:t>Stay focused during lecture</a:t>
            </a:r>
          </a:p>
          <a:p>
            <a:r>
              <a:rPr lang="en-US" sz="1800" dirty="0"/>
              <a:t>Ask questions</a:t>
            </a:r>
          </a:p>
          <a:p>
            <a:pPr marL="0" indent="0">
              <a:buNone/>
            </a:pPr>
            <a:endParaRPr lang="en-US" sz="1800" dirty="0"/>
          </a:p>
          <a:p>
            <a:pPr marL="0" indent="0">
              <a:buNone/>
            </a:pPr>
            <a:r>
              <a:rPr lang="en-US" sz="1800" dirty="0"/>
              <a:t>You might also read to clarify anything you were unclear about during lecture or as part of your exam preparation. </a:t>
            </a:r>
          </a:p>
          <a:p>
            <a:endParaRPr lang="en-US" dirty="0"/>
          </a:p>
        </p:txBody>
      </p:sp>
    </p:spTree>
    <p:extLst>
      <p:ext uri="{BB962C8B-B14F-4D97-AF65-F5344CB8AC3E}">
        <p14:creationId xmlns:p14="http://schemas.microsoft.com/office/powerpoint/2010/main" val="519731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Supplemental Reading</a:t>
            </a:r>
          </a:p>
        </p:txBody>
      </p:sp>
      <p:sp>
        <p:nvSpPr>
          <p:cNvPr id="3" name="Content Placeholder 2"/>
          <p:cNvSpPr>
            <a:spLocks noGrp="1"/>
          </p:cNvSpPr>
          <p:nvPr>
            <p:ph idx="1"/>
          </p:nvPr>
        </p:nvSpPr>
        <p:spPr>
          <a:xfrm>
            <a:off x="614034" y="2364510"/>
            <a:ext cx="7915931" cy="4493490"/>
          </a:xfrm>
        </p:spPr>
        <p:txBody>
          <a:bodyPr>
            <a:noAutofit/>
          </a:bodyPr>
          <a:lstStyle/>
          <a:p>
            <a:pPr marL="0" indent="0">
              <a:buNone/>
            </a:pPr>
            <a:r>
              <a:rPr lang="en-US" sz="2400" dirty="0"/>
              <a:t>Take charge of your own learning! </a:t>
            </a:r>
          </a:p>
          <a:p>
            <a:pPr marL="0" indent="0">
              <a:buNone/>
            </a:pPr>
            <a:endParaRPr lang="en-US" sz="1200" dirty="0"/>
          </a:p>
          <a:p>
            <a:pPr marL="0" indent="0">
              <a:buNone/>
            </a:pPr>
            <a:r>
              <a:rPr lang="en-US" sz="2400" dirty="0"/>
              <a:t>Supplemental reading can help:</a:t>
            </a:r>
          </a:p>
          <a:p>
            <a:r>
              <a:rPr lang="en-US" sz="2400" dirty="0"/>
              <a:t>Provide a greater understanding of course material</a:t>
            </a:r>
          </a:p>
          <a:p>
            <a:r>
              <a:rPr lang="en-US" sz="2400" dirty="0"/>
              <a:t>Understand the larger context</a:t>
            </a:r>
          </a:p>
          <a:p>
            <a:endParaRPr lang="en-US" sz="2400" dirty="0"/>
          </a:p>
        </p:txBody>
      </p:sp>
    </p:spTree>
    <p:extLst>
      <p:ext uri="{BB962C8B-B14F-4D97-AF65-F5344CB8AC3E}">
        <p14:creationId xmlns:p14="http://schemas.microsoft.com/office/powerpoint/2010/main" val="10290983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Custom 6">
      <a:dk1>
        <a:srgbClr val="342B2B"/>
      </a:dk1>
      <a:lt1>
        <a:srgbClr val="FFFFFF"/>
      </a:lt1>
      <a:dk2>
        <a:srgbClr val="212121"/>
      </a:dk2>
      <a:lt2>
        <a:srgbClr val="636363"/>
      </a:lt2>
      <a:accent1>
        <a:srgbClr val="A7A7A7"/>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Quotable</Template>
  <TotalTime>639</TotalTime>
  <Words>1276</Words>
  <Application>Microsoft Macintosh PowerPoint</Application>
  <PresentationFormat>On-screen Show (4:3)</PresentationFormat>
  <Paragraphs>98</Paragraphs>
  <Slides>17</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Calibri</vt:lpstr>
      <vt:lpstr>Century Gothic</vt:lpstr>
      <vt:lpstr>Wingdings</vt:lpstr>
      <vt:lpstr>Wingdings 2</vt:lpstr>
      <vt:lpstr>Quotable</vt:lpstr>
      <vt:lpstr>Reading for Success in College</vt:lpstr>
      <vt:lpstr>Consider the following processes:</vt:lpstr>
      <vt:lpstr>Next…</vt:lpstr>
      <vt:lpstr>Assess</vt:lpstr>
      <vt:lpstr>Reading for Fun</vt:lpstr>
      <vt:lpstr>Academic Reading</vt:lpstr>
      <vt:lpstr>Types of College Reading</vt:lpstr>
      <vt:lpstr>What to do with Textbooks</vt:lpstr>
      <vt:lpstr>Supplemental Reading</vt:lpstr>
      <vt:lpstr>Additional Assigned Reading</vt:lpstr>
      <vt:lpstr>Managing Reading Time</vt:lpstr>
      <vt:lpstr>Get in the Zone</vt:lpstr>
      <vt:lpstr>Academic Reading Processes</vt:lpstr>
      <vt:lpstr>Active Reading – Ways to Enhance Retention</vt:lpstr>
      <vt:lpstr>Annotating/Highlighting</vt:lpstr>
      <vt:lpstr>Artifacts – Making a Record of What You Read</vt:lpstr>
      <vt:lpstr>Takeaways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Coaching</dc:title>
  <dc:creator>Microsoft Office User</dc:creator>
  <cp:lastModifiedBy>Lister, Anna C</cp:lastModifiedBy>
  <cp:revision>78</cp:revision>
  <dcterms:created xsi:type="dcterms:W3CDTF">2017-09-07T18:03:51Z</dcterms:created>
  <dcterms:modified xsi:type="dcterms:W3CDTF">2023-04-21T18:37:58Z</dcterms:modified>
</cp:coreProperties>
</file>