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6"/>
  </p:notesMasterIdLst>
  <p:sldIdLst>
    <p:sldId id="256" r:id="rId2"/>
    <p:sldId id="257" r:id="rId3"/>
    <p:sldId id="261" r:id="rId4"/>
    <p:sldId id="260" r:id="rId5"/>
    <p:sldId id="262" r:id="rId6"/>
    <p:sldId id="263" r:id="rId7"/>
    <p:sldId id="264" r:id="rId8"/>
    <p:sldId id="265" r:id="rId9"/>
    <p:sldId id="266" r:id="rId10"/>
    <p:sldId id="267" r:id="rId11"/>
    <p:sldId id="268" r:id="rId12"/>
    <p:sldId id="273" r:id="rId13"/>
    <p:sldId id="271" r:id="rId14"/>
    <p:sldId id="272" r:id="rId1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500000"/>
    <a:srgbClr val="8EB7D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67075" autoAdjust="0"/>
  </p:normalViewPr>
  <p:slideViewPr>
    <p:cSldViewPr snapToGrid="0" snapToObjects="1">
      <p:cViewPr varScale="1">
        <p:scale>
          <a:sx n="83" d="100"/>
          <a:sy n="83" d="100"/>
        </p:scale>
        <p:origin x="3024" y="2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34820D4-7332-6E4C-B2CB-9C64076A6B16}" type="datetimeFigureOut">
              <a:rPr lang="en-US" smtClean="0"/>
              <a:t>4/21/23</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804198E-BC97-7740-9C73-50F754613D9F}" type="slidenum">
              <a:rPr lang="en-US" smtClean="0"/>
              <a:t>‹#›</a:t>
            </a:fld>
            <a:endParaRPr lang="en-US"/>
          </a:p>
        </p:txBody>
      </p:sp>
    </p:spTree>
    <p:extLst>
      <p:ext uri="{BB962C8B-B14F-4D97-AF65-F5344CB8AC3E}">
        <p14:creationId xmlns:p14="http://schemas.microsoft.com/office/powerpoint/2010/main" val="6557520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trainugly.com/portfolio/growth-mindset/"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collegeinfogeek.com/cold-shower-1-exercise-building-self-discipline/"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 students to discuss the terms self-discipline, self regulation,</a:t>
            </a:r>
            <a:r>
              <a:rPr lang="en-US" baseline="0" dirty="0"/>
              <a:t> and willpower.</a:t>
            </a:r>
          </a:p>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Self- discipline: </a:t>
            </a:r>
            <a:r>
              <a:rPr lang="en-US" sz="1200" b="1" dirty="0"/>
              <a:t>“Correction or regulation of oneself for the sake of improvement; Self-control; Willpower”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t>Self-regulation: </a:t>
            </a:r>
            <a:r>
              <a:rPr lang="en-US" sz="1200" b="1" dirty="0"/>
              <a:t>“Our effort to monitor and regulate our own behaviors, cognitions (thinking), and emotions so as to reach a specific goal or standard”  </a:t>
            </a:r>
            <a:r>
              <a:rPr lang="en-US" sz="1100" b="1" dirty="0"/>
              <a:t>(Technical term used in psychology for self-control)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t>Willpower: </a:t>
            </a:r>
            <a:r>
              <a:rPr lang="en-US" sz="1200" b="1" dirty="0"/>
              <a:t>“Energetic determination; Self-discipline; Self-control”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Terms are often used interchangeably</a:t>
            </a:r>
          </a:p>
          <a:p>
            <a:endParaRPr lang="en-US" dirty="0"/>
          </a:p>
        </p:txBody>
      </p:sp>
      <p:sp>
        <p:nvSpPr>
          <p:cNvPr id="4" name="Slide Number Placeholder 3"/>
          <p:cNvSpPr>
            <a:spLocks noGrp="1"/>
          </p:cNvSpPr>
          <p:nvPr>
            <p:ph type="sldNum" sz="quarter" idx="10"/>
          </p:nvPr>
        </p:nvSpPr>
        <p:spPr/>
        <p:txBody>
          <a:bodyPr/>
          <a:lstStyle/>
          <a:p>
            <a:fld id="{9804198E-BC97-7740-9C73-50F754613D9F}" type="slidenum">
              <a:rPr lang="en-US" smtClean="0"/>
              <a:t>2</a:t>
            </a:fld>
            <a:endParaRPr lang="en-US"/>
          </a:p>
        </p:txBody>
      </p:sp>
    </p:spTree>
    <p:extLst>
      <p:ext uri="{BB962C8B-B14F-4D97-AF65-F5344CB8AC3E}">
        <p14:creationId xmlns:p14="http://schemas.microsoft.com/office/powerpoint/2010/main" val="20477406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aware of our own behaviors, thoughts and feelings, we can begin to improve our academic willpower.</a:t>
            </a:r>
          </a:p>
          <a:p>
            <a:endParaRPr lang="en-US" dirty="0"/>
          </a:p>
          <a:p>
            <a:r>
              <a:rPr lang="en-US" sz="1600" b="1" dirty="0"/>
              <a:t>Ownership:  </a:t>
            </a:r>
            <a:r>
              <a:rPr lang="en-US" sz="1200" b="0" dirty="0"/>
              <a:t>Accepting responsibility for your actions, Often</a:t>
            </a:r>
            <a:r>
              <a:rPr lang="en-US" sz="1200" b="0" baseline="0" dirty="0"/>
              <a:t> a big issue for new college students – why it is “the teacher’s fault”, Discuss </a:t>
            </a:r>
            <a:r>
              <a:rPr lang="en-US" sz="1200" b="0" dirty="0"/>
              <a:t>Can’t vs. Won’t – when most students say they can’t do something, it really means they are not willing to actions required to do it.</a:t>
            </a:r>
          </a:p>
          <a:p>
            <a:endParaRPr lang="en-US" sz="1200" b="1" dirty="0"/>
          </a:p>
          <a:p>
            <a:r>
              <a:rPr lang="en-US" sz="1600" b="1" dirty="0"/>
              <a:t>Self-Esteem:  </a:t>
            </a:r>
            <a:r>
              <a:rPr lang="en-US" sz="1200" b="0" dirty="0"/>
              <a:t>Accepting</a:t>
            </a:r>
            <a:r>
              <a:rPr lang="en-US" sz="1200" b="0" baseline="0" dirty="0"/>
              <a:t> and</a:t>
            </a:r>
            <a:r>
              <a:rPr lang="en-US" sz="1200" b="0" dirty="0"/>
              <a:t> valuing yourself for who you are.  Self-efficacy: Confident in your abilities to meet challenges +</a:t>
            </a:r>
            <a:r>
              <a:rPr lang="en-US" sz="1200" b="0" baseline="0" dirty="0"/>
              <a:t> Self-respect: Confidence that you deserve joy and happiness = Self-esteem: the value and worth you place on yourself.</a:t>
            </a:r>
          </a:p>
          <a:p>
            <a:r>
              <a:rPr lang="en-US" sz="1200" b="1" baseline="0" dirty="0"/>
              <a:t> </a:t>
            </a:r>
            <a:endParaRPr lang="en-US" sz="1200" b="1" dirty="0"/>
          </a:p>
          <a:p>
            <a:r>
              <a:rPr lang="en-US" sz="1600" b="1" dirty="0"/>
              <a:t>Intent:  </a:t>
            </a:r>
            <a:r>
              <a:rPr lang="en-US" sz="1200" b="0" dirty="0"/>
              <a:t>Setting effective, realistic goals – see module on motivation and goal setting for greater detail</a:t>
            </a:r>
          </a:p>
          <a:p>
            <a:endParaRPr lang="en-US" sz="1200" b="1" dirty="0"/>
          </a:p>
          <a:p>
            <a:r>
              <a:rPr lang="en-US" sz="1600" b="1" dirty="0"/>
              <a:t>Initiation:  </a:t>
            </a:r>
            <a:r>
              <a:rPr lang="en-US" sz="1600" b="0" dirty="0"/>
              <a:t>Getting started is often one of the most difficult parts of study.  </a:t>
            </a:r>
            <a:r>
              <a:rPr lang="en-US" sz="1600" b="0" baseline="0" dirty="0"/>
              <a:t>(Habits help to reduce the need for a deliberate decision to start.)  </a:t>
            </a:r>
            <a:r>
              <a:rPr lang="en-US" sz="1200" b="0" dirty="0"/>
              <a:t>Approach behaviors – help achieve goal (attending class, completing homework the day it is assigned), Avoidance behaviors – lead you away from goal ( skipping class, video games or social media instead of studying)</a:t>
            </a:r>
          </a:p>
          <a:p>
            <a:endParaRPr lang="en-US" sz="1200" b="1" dirty="0"/>
          </a:p>
          <a:p>
            <a:r>
              <a:rPr lang="en-US" sz="1600" b="1" dirty="0"/>
              <a:t>Self-Talk:  </a:t>
            </a:r>
            <a:r>
              <a:rPr lang="en-US" sz="1200" b="0" dirty="0"/>
              <a:t>Positive internal dialogue;</a:t>
            </a:r>
            <a:r>
              <a:rPr lang="en-US" sz="1200" b="0" baseline="0" dirty="0"/>
              <a:t> accurate,</a:t>
            </a:r>
            <a:r>
              <a:rPr lang="en-US" sz="1200" b="0" dirty="0"/>
              <a:t> rational, realistic thoughts; avoid negative influences</a:t>
            </a:r>
          </a:p>
          <a:p>
            <a:endParaRPr lang="en-US" sz="1200" b="1" dirty="0"/>
          </a:p>
          <a:p>
            <a:r>
              <a:rPr lang="en-US" sz="1600" b="1" dirty="0"/>
              <a:t>Mindset:  </a:t>
            </a:r>
            <a:r>
              <a:rPr lang="en-US" sz="1200" b="0" dirty="0"/>
              <a:t>Growth vs Fixed; skills and intelligence are not set, but can be improved; effort, challenges, and feedback are vital for growth</a:t>
            </a:r>
          </a:p>
          <a:p>
            <a:endParaRPr lang="en-US" dirty="0"/>
          </a:p>
        </p:txBody>
      </p:sp>
      <p:sp>
        <p:nvSpPr>
          <p:cNvPr id="4" name="Slide Number Placeholder 3"/>
          <p:cNvSpPr>
            <a:spLocks noGrp="1"/>
          </p:cNvSpPr>
          <p:nvPr>
            <p:ph type="sldNum" sz="quarter" idx="10"/>
          </p:nvPr>
        </p:nvSpPr>
        <p:spPr/>
        <p:txBody>
          <a:bodyPr/>
          <a:lstStyle/>
          <a:p>
            <a:fld id="{9804198E-BC97-7740-9C73-50F754613D9F}" type="slidenum">
              <a:rPr lang="en-US" smtClean="0"/>
              <a:t>11</a:t>
            </a:fld>
            <a:endParaRPr lang="en-US"/>
          </a:p>
        </p:txBody>
      </p:sp>
    </p:spTree>
    <p:extLst>
      <p:ext uri="{BB962C8B-B14F-4D97-AF65-F5344CB8AC3E}">
        <p14:creationId xmlns:p14="http://schemas.microsoft.com/office/powerpoint/2010/main" val="22294874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Optional video on Mindset (8:25</a:t>
            </a:r>
            <a:r>
              <a:rPr lang="en-US" baseline="0" dirty="0"/>
              <a:t> run time)</a:t>
            </a:r>
          </a:p>
          <a:p>
            <a:r>
              <a:rPr lang="en-US" baseline="0" dirty="0"/>
              <a:t>Embedded video saved with file.</a:t>
            </a:r>
          </a:p>
          <a:p>
            <a:r>
              <a:rPr lang="en-US" baseline="0" dirty="0"/>
              <a:t>Link to website: </a:t>
            </a:r>
            <a:r>
              <a:rPr lang="en-US" dirty="0">
                <a:hlinkClick r:id="rId3"/>
              </a:rPr>
              <a:t>https://trainugly.com/portfolio/growth-mindset/</a:t>
            </a:r>
            <a:r>
              <a:rPr lang="en-US" baseline="0" dirty="0"/>
              <a:t> </a:t>
            </a:r>
            <a:endParaRPr lang="en-US" dirty="0"/>
          </a:p>
          <a:p>
            <a:endParaRPr lang="en-US" dirty="0"/>
          </a:p>
        </p:txBody>
      </p:sp>
      <p:sp>
        <p:nvSpPr>
          <p:cNvPr id="4" name="Slide Number Placeholder 3"/>
          <p:cNvSpPr>
            <a:spLocks noGrp="1"/>
          </p:cNvSpPr>
          <p:nvPr>
            <p:ph type="sldNum" sz="quarter" idx="10"/>
          </p:nvPr>
        </p:nvSpPr>
        <p:spPr/>
        <p:txBody>
          <a:bodyPr/>
          <a:lstStyle/>
          <a:p>
            <a:fld id="{9804198E-BC97-7740-9C73-50F754613D9F}" type="slidenum">
              <a:rPr lang="en-US" smtClean="0"/>
              <a:t>12</a:t>
            </a:fld>
            <a:endParaRPr lang="en-US"/>
          </a:p>
        </p:txBody>
      </p:sp>
    </p:spTree>
    <p:extLst>
      <p:ext uri="{BB962C8B-B14F-4D97-AF65-F5344CB8AC3E}">
        <p14:creationId xmlns:p14="http://schemas.microsoft.com/office/powerpoint/2010/main" val="22260968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200" b="1" dirty="0"/>
              <a:t>Summarize and discuss/ask students what change they are going to make to try and incorporate this</a:t>
            </a:r>
            <a:r>
              <a:rPr lang="en-US" sz="2200" b="1" baseline="0" dirty="0"/>
              <a:t> information.</a:t>
            </a:r>
          </a:p>
          <a:p>
            <a:r>
              <a:rPr lang="en-US" sz="2200" b="1" baseline="0" dirty="0"/>
              <a:t>Start small – one little change.  Can follow up throughout the semester on how they are progressing.</a:t>
            </a:r>
          </a:p>
          <a:p>
            <a:endParaRPr lang="en-US" sz="2200" b="1" baseline="0" dirty="0"/>
          </a:p>
          <a:p>
            <a:r>
              <a:rPr lang="en-US" sz="2200" b="1" dirty="0"/>
              <a:t>Willpower =  key role in academic success</a:t>
            </a:r>
          </a:p>
          <a:p>
            <a:r>
              <a:rPr lang="en-US" sz="2200" b="1" dirty="0"/>
              <a:t>Improving willpower in one area leads to overall improvement</a:t>
            </a:r>
          </a:p>
          <a:p>
            <a:r>
              <a:rPr lang="en-US" sz="2200" b="1" dirty="0"/>
              <a:t>Positive habits reduce demands on willpower</a:t>
            </a:r>
          </a:p>
          <a:p>
            <a:r>
              <a:rPr lang="en-US" sz="2200" b="1" dirty="0"/>
              <a:t>Keystone habits  - </a:t>
            </a:r>
            <a:r>
              <a:rPr lang="en-US" sz="1800" b="1" dirty="0"/>
              <a:t>Sleep, Exercise, Diet, Stress Management, Study</a:t>
            </a:r>
          </a:p>
          <a:p>
            <a:r>
              <a:rPr lang="en-US" sz="2200" b="1" dirty="0"/>
              <a:t>Self-regulation can be improved </a:t>
            </a:r>
          </a:p>
          <a:p>
            <a:pPr lvl="1"/>
            <a:r>
              <a:rPr lang="en-US" sz="2000" b="1" dirty="0"/>
              <a:t>Chaos, Stability, Flexibility, Mastery</a:t>
            </a:r>
          </a:p>
          <a:p>
            <a:r>
              <a:rPr lang="en-US" sz="2200" b="1" dirty="0"/>
              <a:t>Behaviors, thoughts, and feelings can interfere with success</a:t>
            </a:r>
          </a:p>
          <a:p>
            <a:r>
              <a:rPr lang="en-US" sz="2200" b="1" dirty="0"/>
              <a:t>Academic willpower can be strengthened</a:t>
            </a:r>
          </a:p>
          <a:p>
            <a:pPr lvl="1"/>
            <a:r>
              <a:rPr lang="en-US" sz="2000" b="1" dirty="0"/>
              <a:t>Ownership, Self-Esteem, Intent, Initiation, Self-Talk, Mindset</a:t>
            </a:r>
          </a:p>
          <a:p>
            <a:endParaRPr lang="en-US" dirty="0"/>
          </a:p>
        </p:txBody>
      </p:sp>
      <p:sp>
        <p:nvSpPr>
          <p:cNvPr id="4" name="Slide Number Placeholder 3"/>
          <p:cNvSpPr>
            <a:spLocks noGrp="1"/>
          </p:cNvSpPr>
          <p:nvPr>
            <p:ph type="sldNum" sz="quarter" idx="10"/>
          </p:nvPr>
        </p:nvSpPr>
        <p:spPr/>
        <p:txBody>
          <a:bodyPr/>
          <a:lstStyle/>
          <a:p>
            <a:fld id="{9804198E-BC97-7740-9C73-50F754613D9F}" type="slidenum">
              <a:rPr lang="en-US" smtClean="0"/>
              <a:t>13</a:t>
            </a:fld>
            <a:endParaRPr lang="en-US"/>
          </a:p>
        </p:txBody>
      </p:sp>
    </p:spTree>
    <p:extLst>
      <p:ext uri="{BB962C8B-B14F-4D97-AF65-F5344CB8AC3E}">
        <p14:creationId xmlns:p14="http://schemas.microsoft.com/office/powerpoint/2010/main" val="20262134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Optional video on Developing Self-Discipline, introduces the “Cold Shower” Challenge (4:47 </a:t>
            </a:r>
            <a:r>
              <a:rPr lang="en-US" baseline="0" dirty="0"/>
              <a:t>run time)</a:t>
            </a:r>
          </a:p>
          <a:p>
            <a:r>
              <a:rPr lang="en-US" baseline="0" dirty="0"/>
              <a:t>Video embedded in slides</a:t>
            </a:r>
          </a:p>
          <a:p>
            <a:r>
              <a:rPr lang="en-US" baseline="0" dirty="0"/>
              <a:t>Link - </a:t>
            </a:r>
            <a:r>
              <a:rPr lang="en-US" dirty="0">
                <a:hlinkClick r:id="rId3"/>
              </a:rPr>
              <a:t>https://collegeinfogeek.com/cold-shower-1-exercise-building-self-discipline/</a:t>
            </a:r>
            <a:endParaRPr lang="en-US" dirty="0"/>
          </a:p>
        </p:txBody>
      </p:sp>
      <p:sp>
        <p:nvSpPr>
          <p:cNvPr id="4" name="Slide Number Placeholder 3"/>
          <p:cNvSpPr>
            <a:spLocks noGrp="1"/>
          </p:cNvSpPr>
          <p:nvPr>
            <p:ph type="sldNum" sz="quarter" idx="10"/>
          </p:nvPr>
        </p:nvSpPr>
        <p:spPr/>
        <p:txBody>
          <a:bodyPr/>
          <a:lstStyle/>
          <a:p>
            <a:fld id="{9804198E-BC97-7740-9C73-50F754613D9F}" type="slidenum">
              <a:rPr lang="en-US" smtClean="0"/>
              <a:t>14</a:t>
            </a:fld>
            <a:endParaRPr lang="en-US"/>
          </a:p>
        </p:txBody>
      </p:sp>
    </p:spTree>
    <p:extLst>
      <p:ext uri="{BB962C8B-B14F-4D97-AF65-F5344CB8AC3E}">
        <p14:creationId xmlns:p14="http://schemas.microsoft.com/office/powerpoint/2010/main" val="3966696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Where</a:t>
            </a:r>
            <a:r>
              <a:rPr lang="en-US" baseline="0" dirty="0"/>
              <a:t> do students think they currently stand?</a:t>
            </a:r>
          </a:p>
          <a:p>
            <a:endParaRPr lang="en-US" baseline="0" dirty="0"/>
          </a:p>
          <a:p>
            <a:r>
              <a:rPr lang="en-US" baseline="0" dirty="0"/>
              <a:t>College assumes they are adults and capable of sufficient willpower to stay on track with all assignments, take care of daily obligations, and be responsible for their own actions with being prompted by an outside source.  Students enter college with varying degrees of these skills.</a:t>
            </a:r>
          </a:p>
          <a:p>
            <a:endParaRPr lang="en-US" baseline="0" dirty="0"/>
          </a:p>
          <a:p>
            <a:r>
              <a:rPr lang="en-US" baseline="0" dirty="0"/>
              <a:t>Conduct the Willpower Self-Assessment Exercise so they can begin to get a feel for their current state and discuss the results briefly.</a:t>
            </a:r>
            <a:endParaRPr lang="en-US" dirty="0"/>
          </a:p>
        </p:txBody>
      </p:sp>
      <p:sp>
        <p:nvSpPr>
          <p:cNvPr id="4" name="Slide Number Placeholder 3"/>
          <p:cNvSpPr>
            <a:spLocks noGrp="1"/>
          </p:cNvSpPr>
          <p:nvPr>
            <p:ph type="sldNum" sz="quarter" idx="10"/>
          </p:nvPr>
        </p:nvSpPr>
        <p:spPr/>
        <p:txBody>
          <a:bodyPr/>
          <a:lstStyle/>
          <a:p>
            <a:fld id="{9804198E-BC97-7740-9C73-50F754613D9F}" type="slidenum">
              <a:rPr lang="en-US" smtClean="0"/>
              <a:t>3</a:t>
            </a:fld>
            <a:endParaRPr lang="en-US"/>
          </a:p>
        </p:txBody>
      </p:sp>
    </p:spTree>
    <p:extLst>
      <p:ext uri="{BB962C8B-B14F-4D97-AF65-F5344CB8AC3E}">
        <p14:creationId xmlns:p14="http://schemas.microsoft.com/office/powerpoint/2010/main" val="34230846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Results of numerous studies have shown a higher correlation between willpower and academic success than with any other trait.</a:t>
            </a:r>
          </a:p>
        </p:txBody>
      </p:sp>
      <p:sp>
        <p:nvSpPr>
          <p:cNvPr id="4" name="Slide Number Placeholder 3"/>
          <p:cNvSpPr>
            <a:spLocks noGrp="1"/>
          </p:cNvSpPr>
          <p:nvPr>
            <p:ph type="sldNum" sz="quarter" idx="10"/>
          </p:nvPr>
        </p:nvSpPr>
        <p:spPr/>
        <p:txBody>
          <a:bodyPr/>
          <a:lstStyle/>
          <a:p>
            <a:fld id="{9804198E-BC97-7740-9C73-50F754613D9F}" type="slidenum">
              <a:rPr lang="en-US" smtClean="0"/>
              <a:t>4</a:t>
            </a:fld>
            <a:endParaRPr lang="en-US"/>
          </a:p>
        </p:txBody>
      </p:sp>
    </p:spTree>
    <p:extLst>
      <p:ext uri="{BB962C8B-B14F-4D97-AF65-F5344CB8AC3E}">
        <p14:creationId xmlns:p14="http://schemas.microsoft.com/office/powerpoint/2010/main" val="11224086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Willpower highlights:</a:t>
            </a:r>
          </a:p>
          <a:p>
            <a:endParaRPr lang="en-US" dirty="0"/>
          </a:p>
          <a:p>
            <a:r>
              <a:rPr lang="en-US" dirty="0"/>
              <a:t>Limited/finite amount each day.  Once expended, it is not replenished until the next day.  Consider</a:t>
            </a:r>
            <a:r>
              <a:rPr lang="en-US" baseline="0" dirty="0"/>
              <a:t> how/where you expend your willpower when scheduling study and other academic tasks.  If you use up all of your willpower just going to class, you will struggle when trying to complete other tasks later in the day.</a:t>
            </a:r>
          </a:p>
          <a:p>
            <a:endParaRPr lang="en-US" baseline="0" dirty="0"/>
          </a:p>
          <a:p>
            <a:r>
              <a:rPr lang="en-US" baseline="0" dirty="0"/>
              <a:t>It is not a constant.  However it can be trained and strengthened, just like a muscle.  </a:t>
            </a:r>
          </a:p>
          <a:p>
            <a:endParaRPr lang="en-US" baseline="0" dirty="0"/>
          </a:p>
          <a:p>
            <a:r>
              <a:rPr lang="en-US" baseline="0" dirty="0"/>
              <a:t>Improving willpower in one area leads to improvements in other areas as well.  For example, individuals who worked to improve diet or sleep also saw increased willpower in getting exercise and/or reducing smoking.</a:t>
            </a:r>
            <a:endParaRPr lang="en-US" dirty="0"/>
          </a:p>
        </p:txBody>
      </p:sp>
      <p:sp>
        <p:nvSpPr>
          <p:cNvPr id="4" name="Slide Number Placeholder 3"/>
          <p:cNvSpPr>
            <a:spLocks noGrp="1"/>
          </p:cNvSpPr>
          <p:nvPr>
            <p:ph type="sldNum" sz="quarter" idx="10"/>
          </p:nvPr>
        </p:nvSpPr>
        <p:spPr/>
        <p:txBody>
          <a:bodyPr/>
          <a:lstStyle/>
          <a:p>
            <a:fld id="{9804198E-BC97-7740-9C73-50F754613D9F}" type="slidenum">
              <a:rPr lang="en-US" smtClean="0"/>
              <a:t>5</a:t>
            </a:fld>
            <a:endParaRPr lang="en-US"/>
          </a:p>
        </p:txBody>
      </p:sp>
    </p:spTree>
    <p:extLst>
      <p:ext uri="{BB962C8B-B14F-4D97-AF65-F5344CB8AC3E}">
        <p14:creationId xmlns:p14="http://schemas.microsoft.com/office/powerpoint/2010/main" val="7783453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way to reduce the requirement for willpower (and the demands on this limited resource) is to develop</a:t>
            </a:r>
            <a:r>
              <a:rPr lang="en-US" baseline="0" dirty="0"/>
              <a:t> good habits.</a:t>
            </a:r>
          </a:p>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Habits can be a mixed blessing.  Often our actions are not </a:t>
            </a:r>
            <a:r>
              <a:rPr lang="en-US" b="0" baseline="0" dirty="0"/>
              <a:t>the</a:t>
            </a:r>
            <a:r>
              <a:rPr lang="en-US" sz="1200" b="0" dirty="0"/>
              <a:t> result of conscious thought and reflection, but are made on “auto-pilot”.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t>If these are positive habits, this allows us</a:t>
            </a:r>
            <a:r>
              <a:rPr lang="en-US" sz="1200" b="0" baseline="0" dirty="0"/>
              <a:t> to accomplish many tasks without having to draw on our reserves of willpower.  However if they are negative habits, we can short circuit our attempts without making conscious decisions.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t>“Keystone” habits are key habits that, when improved/developed,</a:t>
            </a:r>
            <a:r>
              <a:rPr lang="en-US" sz="1200" b="0" baseline="0" dirty="0"/>
              <a:t> lead to significant “spillover” into other areas of our lives.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baseline="0" dirty="0"/>
              <a:t>Ask students what they think some keystone habits could be.</a:t>
            </a:r>
            <a:endParaRPr lang="en-US" b="0" dirty="0"/>
          </a:p>
        </p:txBody>
      </p:sp>
      <p:sp>
        <p:nvSpPr>
          <p:cNvPr id="4" name="Slide Number Placeholder 3"/>
          <p:cNvSpPr>
            <a:spLocks noGrp="1"/>
          </p:cNvSpPr>
          <p:nvPr>
            <p:ph type="sldNum" sz="quarter" idx="10"/>
          </p:nvPr>
        </p:nvSpPr>
        <p:spPr/>
        <p:txBody>
          <a:bodyPr/>
          <a:lstStyle/>
          <a:p>
            <a:fld id="{9804198E-BC97-7740-9C73-50F754613D9F}" type="slidenum">
              <a:rPr lang="en-US" smtClean="0"/>
              <a:t>6</a:t>
            </a:fld>
            <a:endParaRPr lang="en-US"/>
          </a:p>
        </p:txBody>
      </p:sp>
    </p:spTree>
    <p:extLst>
      <p:ext uri="{BB962C8B-B14F-4D97-AF65-F5344CB8AC3E}">
        <p14:creationId xmlns:p14="http://schemas.microsoft.com/office/powerpoint/2010/main" val="21869202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proven Keystone habits are:</a:t>
            </a:r>
          </a:p>
          <a:p>
            <a:r>
              <a:rPr lang="en-US" dirty="0"/>
              <a:t>- Sufficient Sleep</a:t>
            </a:r>
          </a:p>
          <a:p>
            <a:pPr marL="171450" indent="-171450">
              <a:buFontTx/>
              <a:buChar char="-"/>
            </a:pPr>
            <a:r>
              <a:rPr lang="en-US" dirty="0"/>
              <a:t>Physical Exercise</a:t>
            </a:r>
          </a:p>
          <a:p>
            <a:pPr marL="171450" indent="-171450">
              <a:buFontTx/>
              <a:buChar char="-"/>
            </a:pPr>
            <a:r>
              <a:rPr lang="en-US" dirty="0"/>
              <a:t>Healthy Diet</a:t>
            </a:r>
          </a:p>
          <a:p>
            <a:pPr marL="171450" indent="-171450">
              <a:buFontTx/>
              <a:buChar char="-"/>
            </a:pPr>
            <a:r>
              <a:rPr lang="en-US" dirty="0"/>
              <a:t>Stress Management</a:t>
            </a:r>
          </a:p>
          <a:p>
            <a:pPr marL="171450" indent="-171450">
              <a:buFontTx/>
              <a:buChar char="-"/>
            </a:pPr>
            <a:endParaRPr lang="en-US" dirty="0"/>
          </a:p>
          <a:p>
            <a:pPr marL="0" indent="0">
              <a:buFontTx/>
              <a:buNone/>
            </a:pPr>
            <a:r>
              <a:rPr lang="en-US" dirty="0"/>
              <a:t>Discuss if students think improved</a:t>
            </a:r>
            <a:r>
              <a:rPr lang="en-US" baseline="0" dirty="0"/>
              <a:t> study habits could be a keystone habit.</a:t>
            </a:r>
            <a:endParaRPr lang="en-US" dirty="0"/>
          </a:p>
          <a:p>
            <a:endParaRPr lang="en-US" dirty="0"/>
          </a:p>
        </p:txBody>
      </p:sp>
      <p:sp>
        <p:nvSpPr>
          <p:cNvPr id="4" name="Slide Number Placeholder 3"/>
          <p:cNvSpPr>
            <a:spLocks noGrp="1"/>
          </p:cNvSpPr>
          <p:nvPr>
            <p:ph type="sldNum" sz="quarter" idx="10"/>
          </p:nvPr>
        </p:nvSpPr>
        <p:spPr/>
        <p:txBody>
          <a:bodyPr/>
          <a:lstStyle/>
          <a:p>
            <a:fld id="{9804198E-BC97-7740-9C73-50F754613D9F}" type="slidenum">
              <a:rPr lang="en-US" smtClean="0"/>
              <a:t>7</a:t>
            </a:fld>
            <a:endParaRPr lang="en-US"/>
          </a:p>
        </p:txBody>
      </p:sp>
    </p:spTree>
    <p:extLst>
      <p:ext uri="{BB962C8B-B14F-4D97-AF65-F5344CB8AC3E}">
        <p14:creationId xmlns:p14="http://schemas.microsoft.com/office/powerpoint/2010/main" val="37694303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develop</a:t>
            </a:r>
            <a:r>
              <a:rPr lang="en-US" baseline="0" dirty="0"/>
              <a:t> good habits, we have to understand how we can improve our self-regulation and the stages we can go through, in this case with regard to academics.</a:t>
            </a:r>
          </a:p>
          <a:p>
            <a:endParaRPr lang="en-US" baseline="0" dirty="0"/>
          </a:p>
          <a:p>
            <a:pPr marL="514350" indent="-514350">
              <a:buFont typeface="+mj-lt"/>
              <a:buAutoNum type="arabicPeriod"/>
            </a:pPr>
            <a:r>
              <a:rPr lang="en-US" sz="1600" b="1" dirty="0"/>
              <a:t>Chaos: </a:t>
            </a:r>
            <a:r>
              <a:rPr lang="en-US" sz="1200" b="1" dirty="0"/>
              <a:t>Missing assignments, falling behind in classes</a:t>
            </a:r>
          </a:p>
          <a:p>
            <a:pPr marL="514350" indent="-514350">
              <a:buFont typeface="+mj-lt"/>
              <a:buAutoNum type="arabicPeriod"/>
            </a:pPr>
            <a:r>
              <a:rPr lang="en-US" sz="1600" b="1" dirty="0"/>
              <a:t>Stability: </a:t>
            </a:r>
            <a:r>
              <a:rPr lang="en-US" sz="1200" b="1" dirty="0"/>
              <a:t>Set and follow rules, establish good habits</a:t>
            </a:r>
          </a:p>
          <a:p>
            <a:pPr marL="514350" indent="-514350">
              <a:buFont typeface="+mj-lt"/>
              <a:buAutoNum type="arabicPeriod"/>
            </a:pPr>
            <a:r>
              <a:rPr lang="en-US" sz="1600" b="1" dirty="0"/>
              <a:t>Flexibility:  </a:t>
            </a:r>
            <a:r>
              <a:rPr lang="en-US" sz="1200" b="1" dirty="0"/>
              <a:t>Gain experience, experiment with exceptions to rules, develop principles</a:t>
            </a:r>
          </a:p>
          <a:p>
            <a:pPr marL="514350" indent="-514350">
              <a:buFont typeface="+mj-lt"/>
              <a:buAutoNum type="arabicPeriod"/>
            </a:pPr>
            <a:r>
              <a:rPr lang="en-US" sz="1600" b="1" dirty="0"/>
              <a:t>Mastery:  </a:t>
            </a:r>
            <a:r>
              <a:rPr lang="en-US" sz="1200" b="1" dirty="0"/>
              <a:t>Principles and actions automatic/unconscious, internalized habits</a:t>
            </a:r>
          </a:p>
          <a:p>
            <a:pPr marL="514350" indent="-514350">
              <a:buFont typeface="+mj-lt"/>
              <a:buAutoNum type="arabicPeriod"/>
            </a:pPr>
            <a:endParaRPr lang="en-US" sz="1200" b="1" dirty="0"/>
          </a:p>
          <a:p>
            <a:pPr marL="0" indent="0" algn="l">
              <a:buNone/>
            </a:pPr>
            <a:r>
              <a:rPr lang="en-US" sz="1600" b="1" dirty="0"/>
              <a:t>** Be Prepared For Possible Regression **</a:t>
            </a:r>
          </a:p>
          <a:p>
            <a:pPr marL="0" indent="0" algn="l">
              <a:buNone/>
            </a:pPr>
            <a:r>
              <a:rPr lang="en-US" sz="1200" b="1" dirty="0"/>
              <a:t>Changing requirements, environments, or challenges may cause temporary regression</a:t>
            </a:r>
          </a:p>
        </p:txBody>
      </p:sp>
      <p:sp>
        <p:nvSpPr>
          <p:cNvPr id="4" name="Slide Number Placeholder 3"/>
          <p:cNvSpPr>
            <a:spLocks noGrp="1"/>
          </p:cNvSpPr>
          <p:nvPr>
            <p:ph type="sldNum" sz="quarter" idx="10"/>
          </p:nvPr>
        </p:nvSpPr>
        <p:spPr/>
        <p:txBody>
          <a:bodyPr/>
          <a:lstStyle/>
          <a:p>
            <a:fld id="{9804198E-BC97-7740-9C73-50F754613D9F}" type="slidenum">
              <a:rPr lang="en-US" smtClean="0"/>
              <a:t>8</a:t>
            </a:fld>
            <a:endParaRPr lang="en-US"/>
          </a:p>
        </p:txBody>
      </p:sp>
    </p:spTree>
    <p:extLst>
      <p:ext uri="{BB962C8B-B14F-4D97-AF65-F5344CB8AC3E}">
        <p14:creationId xmlns:p14="http://schemas.microsoft.com/office/powerpoint/2010/main" val="32773305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improve our academic willpower, we need to be aware of how our action, thoughts,</a:t>
            </a:r>
            <a:r>
              <a:rPr lang="en-US" baseline="0" dirty="0"/>
              <a:t> and feelings impact our performance.</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9804198E-BC97-7740-9C73-50F754613D9F}" type="slidenum">
              <a:rPr lang="en-US" smtClean="0"/>
              <a:t>9</a:t>
            </a:fld>
            <a:endParaRPr lang="en-US"/>
          </a:p>
        </p:txBody>
      </p:sp>
    </p:spTree>
    <p:extLst>
      <p:ext uri="{BB962C8B-B14F-4D97-AF65-F5344CB8AC3E}">
        <p14:creationId xmlns:p14="http://schemas.microsoft.com/office/powerpoint/2010/main" val="29867945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exercise allows</a:t>
            </a:r>
            <a:r>
              <a:rPr lang="en-US" baseline="0" dirty="0"/>
              <a:t> students to begin examining their own actions, thoughts, and feelings.</a:t>
            </a:r>
          </a:p>
          <a:p>
            <a:endParaRPr lang="en-US" baseline="0" dirty="0"/>
          </a:p>
          <a:p>
            <a:r>
              <a:rPr lang="en-US" baseline="0" dirty="0"/>
              <a:t>Instructors can use various methods to accomplish this exercise based on preference:</a:t>
            </a:r>
          </a:p>
          <a:p>
            <a:endParaRPr lang="en-US" baseline="0" dirty="0"/>
          </a:p>
          <a:p>
            <a:pPr marL="171450" indent="-171450">
              <a:buFontTx/>
              <a:buChar char="-"/>
            </a:pPr>
            <a:r>
              <a:rPr lang="en-US" baseline="0" dirty="0"/>
              <a:t>Each student individually lists 3 behaviors/actions, 3 thoughts, and 3 feelings or emotions that are (or could) affect academic performance.</a:t>
            </a:r>
          </a:p>
          <a:p>
            <a:pPr marL="171450" indent="-171450">
              <a:buFontTx/>
              <a:buChar char="-"/>
            </a:pPr>
            <a:r>
              <a:rPr lang="en-US" baseline="0" dirty="0"/>
              <a:t>Pair/small group students to discuss and come up with examples of each.</a:t>
            </a:r>
          </a:p>
          <a:p>
            <a:pPr marL="171450" indent="-171450">
              <a:buFontTx/>
              <a:buChar char="-"/>
            </a:pPr>
            <a:r>
              <a:rPr lang="en-US" baseline="0" dirty="0"/>
              <a:t>Conduct as a group discussion where the entire class discusses and comes up with examples.</a:t>
            </a:r>
          </a:p>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9804198E-BC97-7740-9C73-50F754613D9F}" type="slidenum">
              <a:rPr lang="en-US" smtClean="0"/>
              <a:t>10</a:t>
            </a:fld>
            <a:endParaRPr lang="en-US"/>
          </a:p>
        </p:txBody>
      </p:sp>
    </p:spTree>
    <p:extLst>
      <p:ext uri="{BB962C8B-B14F-4D97-AF65-F5344CB8AC3E}">
        <p14:creationId xmlns:p14="http://schemas.microsoft.com/office/powerpoint/2010/main" val="31040117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1" name="Freeform 6"/>
          <p:cNvSpPr/>
          <p:nvPr/>
        </p:nvSpPr>
        <p:spPr bwMode="auto">
          <a:xfrm>
            <a:off x="0" y="-3175"/>
            <a:ext cx="9144000" cy="5203825"/>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ln/>
          <a:effectLst/>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607501" y="1449148"/>
            <a:ext cx="7929000" cy="2971051"/>
          </a:xfrm>
        </p:spPr>
        <p:txBody>
          <a:bodyPr/>
          <a:lstStyle>
            <a:lvl1pPr>
              <a:defRPr sz="4050"/>
            </a:lvl1pPr>
          </a:lstStyle>
          <a:p>
            <a:r>
              <a:rPr lang="en-US"/>
              <a:t>Click to edit Master title style</a:t>
            </a:r>
            <a:endParaRPr lang="en-US" dirty="0"/>
          </a:p>
        </p:txBody>
      </p:sp>
      <p:sp>
        <p:nvSpPr>
          <p:cNvPr id="3" name="Subtitle 2"/>
          <p:cNvSpPr>
            <a:spLocks noGrp="1"/>
          </p:cNvSpPr>
          <p:nvPr>
            <p:ph type="subTitle" idx="1"/>
          </p:nvPr>
        </p:nvSpPr>
        <p:spPr>
          <a:xfrm>
            <a:off x="607501" y="5280847"/>
            <a:ext cx="7929000" cy="434974"/>
          </a:xfrm>
        </p:spPr>
        <p:txBody>
          <a:bodyPr anchor="t"/>
          <a:lstStyle>
            <a:lvl1pPr marL="0" indent="0" algn="l">
              <a:buNone/>
              <a:defRPr>
                <a:solidFill>
                  <a:schemeClr val="tx1"/>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8B9EBBA-996F-894A-B54A-D6246ED52CEA}" type="datetimeFigureOut">
              <a:rPr lang="en-US" dirty="0"/>
              <a:pPr/>
              <a:t>4/21/23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7501" y="608434"/>
            <a:ext cx="3821064" cy="602033"/>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7500" y="4800600"/>
            <a:ext cx="7921064" cy="566738"/>
          </a:xfrm>
        </p:spPr>
        <p:txBody>
          <a:bodyPr anchor="b">
            <a:normAutofit/>
          </a:bodyPr>
          <a:lstStyle>
            <a:lvl1pPr algn="l">
              <a:defRPr sz="1800" b="0"/>
            </a:lvl1pPr>
          </a:lstStyle>
          <a:p>
            <a:r>
              <a:rPr lang="en-US"/>
              <a:t>Click to edit Master title style</a:t>
            </a:r>
            <a:endParaRPr lang="en-US" dirty="0"/>
          </a:p>
        </p:txBody>
      </p:sp>
      <p:sp>
        <p:nvSpPr>
          <p:cNvPr id="15" name="Picture Placeholder 14"/>
          <p:cNvSpPr>
            <a:spLocks noGrp="1" noChangeAspect="1"/>
          </p:cNvSpPr>
          <p:nvPr>
            <p:ph type="pic" sz="quarter" idx="13"/>
          </p:nvPr>
        </p:nvSpPr>
        <p:spPr bwMode="auto">
          <a:xfrm>
            <a:off x="0" y="0"/>
            <a:ext cx="9144000" cy="4800600"/>
          </a:xfrm>
          <a:custGeom>
            <a:avLst/>
            <a:gdLst/>
            <a:ahLst/>
            <a:cxnLst/>
            <a:rect l="0" t="0" r="r" b="b"/>
            <a:pathLst>
              <a:path w="5760" h="3289">
                <a:moveTo>
                  <a:pt x="5760" y="0"/>
                </a:moveTo>
                <a:lnTo>
                  <a:pt x="0" y="0"/>
                </a:lnTo>
                <a:lnTo>
                  <a:pt x="0" y="3100"/>
                </a:lnTo>
                <a:lnTo>
                  <a:pt x="943" y="3100"/>
                </a:lnTo>
                <a:lnTo>
                  <a:pt x="1123" y="3281"/>
                </a:lnTo>
                <a:lnTo>
                  <a:pt x="1123" y="3281"/>
                </a:lnTo>
                <a:lnTo>
                  <a:pt x="1127" y="3283"/>
                </a:lnTo>
                <a:lnTo>
                  <a:pt x="1133" y="3286"/>
                </a:lnTo>
                <a:lnTo>
                  <a:pt x="1139" y="3289"/>
                </a:lnTo>
                <a:lnTo>
                  <a:pt x="1144" y="3289"/>
                </a:lnTo>
                <a:lnTo>
                  <a:pt x="1150" y="3289"/>
                </a:lnTo>
                <a:lnTo>
                  <a:pt x="1155" y="3286"/>
                </a:lnTo>
                <a:lnTo>
                  <a:pt x="1161" y="3283"/>
                </a:lnTo>
                <a:lnTo>
                  <a:pt x="1165" y="3281"/>
                </a:lnTo>
                <a:lnTo>
                  <a:pt x="1345" y="3100"/>
                </a:lnTo>
                <a:lnTo>
                  <a:pt x="5760" y="3100"/>
                </a:lnTo>
                <a:lnTo>
                  <a:pt x="5760" y="0"/>
                </a:lnTo>
                <a:close/>
              </a:path>
            </a:pathLst>
          </a:custGeom>
          <a:noFill/>
          <a:ln>
            <a:solidFill>
              <a:schemeClr val="tx2"/>
            </a:solidFill>
          </a:ln>
        </p:spPr>
        <p:style>
          <a:lnRef idx="1">
            <a:schemeClr val="accent1"/>
          </a:lnRef>
          <a:fillRef idx="3">
            <a:schemeClr val="accent1"/>
          </a:fillRef>
          <a:effectRef idx="2">
            <a:schemeClr val="accent1"/>
          </a:effectRef>
          <a:fontRef idx="minor">
            <a:schemeClr val="lt1"/>
          </a:fontRef>
        </p:style>
        <p:txBody>
          <a:bodyPr wrap="square" numCol="1" anchor="t" anchorCtr="0" compatLnSpc="1">
            <a:prstTxWarp prst="textNoShape">
              <a:avLst/>
            </a:prstTxWarp>
            <a:normAutofit/>
          </a:bodyPr>
          <a:lstStyle>
            <a:lvl1pPr marL="0" indent="0" algn="ctr">
              <a:buFontTx/>
              <a:buNone/>
              <a:defRPr sz="1200"/>
            </a:lvl1pPr>
          </a:lstStyle>
          <a:p>
            <a:r>
              <a:rPr lang="en-US"/>
              <a:t>Drag picture to placeholder or click icon to add</a:t>
            </a:r>
            <a:endParaRPr lang="en-US" dirty="0"/>
          </a:p>
        </p:txBody>
      </p:sp>
      <p:sp>
        <p:nvSpPr>
          <p:cNvPr id="4" name="Text Placeholder 3"/>
          <p:cNvSpPr>
            <a:spLocks noGrp="1"/>
          </p:cNvSpPr>
          <p:nvPr>
            <p:ph type="body" sz="half" idx="2"/>
          </p:nvPr>
        </p:nvSpPr>
        <p:spPr>
          <a:xfrm>
            <a:off x="607500" y="5367338"/>
            <a:ext cx="7921064" cy="493712"/>
          </a:xfrm>
        </p:spPr>
        <p:txBody>
          <a:bodyPr>
            <a:normAutofit/>
          </a:bodyPr>
          <a:lstStyle>
            <a:lvl1pPr marL="0" indent="0">
              <a:buNone/>
              <a:defRPr sz="9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18C79C5D-2A6F-F04D-97DA-BEF2467B64E4}" type="datetimeFigureOut">
              <a:rPr lang="en-US" dirty="0"/>
              <a:pPr/>
              <a:t>4/21/23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8" name="Freeform 6"/>
          <p:cNvSpPr>
            <a:spLocks noChangeAspect="1"/>
          </p:cNvSpPr>
          <p:nvPr/>
        </p:nvSpPr>
        <p:spPr bwMode="auto">
          <a:xfrm>
            <a:off x="473773" y="1081456"/>
            <a:ext cx="4749312" cy="3239188"/>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solidFill>
              <a:schemeClr val="accent1"/>
            </a:solidFill>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638239" y="1238502"/>
            <a:ext cx="4420380" cy="2645912"/>
          </a:xfrm>
        </p:spPr>
        <p:txBody>
          <a:bodyPr anchor="b"/>
          <a:lstStyle>
            <a:lvl1pPr algn="l">
              <a:defRPr sz="3150" b="1" cap="none"/>
            </a:lvl1pPr>
          </a:lstStyle>
          <a:p>
            <a:r>
              <a:rPr lang="en-US"/>
              <a:t>Click to edit Master title style</a:t>
            </a:r>
            <a:endParaRPr lang="en-US" dirty="0"/>
          </a:p>
        </p:txBody>
      </p:sp>
      <p:sp>
        <p:nvSpPr>
          <p:cNvPr id="3" name="Text Placeholder 2"/>
          <p:cNvSpPr>
            <a:spLocks noGrp="1"/>
          </p:cNvSpPr>
          <p:nvPr>
            <p:ph type="body" idx="1"/>
          </p:nvPr>
        </p:nvSpPr>
        <p:spPr>
          <a:xfrm>
            <a:off x="639893" y="4443681"/>
            <a:ext cx="4418727" cy="713241"/>
          </a:xfrm>
        </p:spPr>
        <p:txBody>
          <a:bodyPr anchor="t">
            <a:noAutofit/>
          </a:bodyPr>
          <a:lstStyle>
            <a:lvl1pPr marL="0" indent="0" algn="l">
              <a:buNone/>
              <a:defRPr sz="135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9" name="Text Placeholder 5"/>
          <p:cNvSpPr>
            <a:spLocks noGrp="1"/>
          </p:cNvSpPr>
          <p:nvPr>
            <p:ph type="body" sz="quarter" idx="16"/>
          </p:nvPr>
        </p:nvSpPr>
        <p:spPr>
          <a:xfrm>
            <a:off x="5680982" y="1081457"/>
            <a:ext cx="2857501" cy="4075465"/>
          </a:xfrm>
        </p:spPr>
        <p:txBody>
          <a:bodyPr anchor="t"/>
          <a:lstStyle>
            <a:lvl1pPr marL="0" indent="0">
              <a:buFontTx/>
              <a:buNone/>
              <a:defRPr/>
            </a:lvl1pPr>
          </a:lstStyle>
          <a:p>
            <a:pPr lvl="0"/>
            <a:r>
              <a:rPr lang="en-US"/>
              <a:t>Click to edit Master text styles</a:t>
            </a:r>
          </a:p>
        </p:txBody>
      </p:sp>
      <p:sp>
        <p:nvSpPr>
          <p:cNvPr id="4" name="Date Placeholder 3"/>
          <p:cNvSpPr>
            <a:spLocks noGrp="1"/>
          </p:cNvSpPr>
          <p:nvPr>
            <p:ph type="dt" sz="half" idx="10"/>
          </p:nvPr>
        </p:nvSpPr>
        <p:spPr/>
        <p:txBody>
          <a:bodyPr/>
          <a:lstStyle/>
          <a:p>
            <a:fld id="{8DFA1846-DA80-1C48-A609-854EA85C59AD}" type="datetimeFigureOut">
              <a:rPr lang="en-US" dirty="0"/>
              <a:pPr/>
              <a:t>4/21/23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9" name="Freeform 6"/>
          <p:cNvSpPr>
            <a:spLocks noChangeAspect="1"/>
          </p:cNvSpPr>
          <p:nvPr/>
        </p:nvSpPr>
        <p:spPr bwMode="auto">
          <a:xfrm>
            <a:off x="855664" y="2286585"/>
            <a:ext cx="3671336" cy="2503972"/>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solidFill>
              <a:schemeClr val="accent1"/>
            </a:solidFill>
          </a:ln>
        </p:spPr>
        <p:style>
          <a:lnRef idx="1">
            <a:schemeClr val="accent1"/>
          </a:lnRef>
          <a:fillRef idx="3">
            <a:schemeClr val="accent1"/>
          </a:fillRef>
          <a:effectRef idx="2">
            <a:schemeClr val="accent1"/>
          </a:effectRef>
          <a:fontRef idx="minor">
            <a:schemeClr val="lt1"/>
          </a:fontRef>
        </p:style>
      </p:sp>
      <p:sp>
        <p:nvSpPr>
          <p:cNvPr id="38" name="Title 1"/>
          <p:cNvSpPr>
            <a:spLocks noGrp="1"/>
          </p:cNvSpPr>
          <p:nvPr>
            <p:ph type="title"/>
          </p:nvPr>
        </p:nvSpPr>
        <p:spPr>
          <a:xfrm>
            <a:off x="1017817" y="2435958"/>
            <a:ext cx="3286891" cy="2007789"/>
          </a:xfrm>
        </p:spPr>
        <p:txBody>
          <a:bodyPr/>
          <a:lstStyle>
            <a:lvl1pPr>
              <a:defRPr sz="2400"/>
            </a:lvl1pPr>
          </a:lstStyle>
          <a:p>
            <a:r>
              <a:rPr lang="en-US"/>
              <a:t>Click to edit Master title style</a:t>
            </a:r>
            <a:endParaRPr lang="en-US" dirty="0"/>
          </a:p>
        </p:txBody>
      </p:sp>
      <p:sp>
        <p:nvSpPr>
          <p:cNvPr id="6" name="Text Placeholder 5"/>
          <p:cNvSpPr>
            <a:spLocks noGrp="1"/>
          </p:cNvSpPr>
          <p:nvPr>
            <p:ph type="body" sz="quarter" idx="16"/>
          </p:nvPr>
        </p:nvSpPr>
        <p:spPr>
          <a:xfrm>
            <a:off x="4617000" y="2286001"/>
            <a:ext cx="3660225" cy="2295525"/>
          </a:xfrm>
        </p:spPr>
        <p:txBody>
          <a:bodyPr anchor="t"/>
          <a:lstStyle>
            <a:lvl1pPr marL="0" indent="0">
              <a:buFontTx/>
              <a:buNone/>
              <a:defRPr/>
            </a:lvl1pPr>
          </a:lstStyle>
          <a:p>
            <a:pPr lvl="0"/>
            <a:r>
              <a:rPr lang="en-US"/>
              <a:t>Click to edit Master text styles</a:t>
            </a:r>
          </a:p>
        </p:txBody>
      </p:sp>
      <p:sp>
        <p:nvSpPr>
          <p:cNvPr id="2" name="Date Placeholder 1"/>
          <p:cNvSpPr>
            <a:spLocks noGrp="1"/>
          </p:cNvSpPr>
          <p:nvPr>
            <p:ph type="dt" sz="half" idx="10"/>
          </p:nvPr>
        </p:nvSpPr>
        <p:spPr/>
        <p:txBody>
          <a:bodyPr/>
          <a:lstStyle/>
          <a:p>
            <a:fld id="{FBF54567-0DE4-3F47-BF90-CB84690072F9}" type="datetimeFigureOut">
              <a:rPr lang="en-US" dirty="0"/>
              <a:pPr/>
              <a:t>4/21/23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Freeform 6"/>
          <p:cNvSpPr/>
          <p:nvPr/>
        </p:nvSpPr>
        <p:spPr bwMode="auto">
          <a:xfrm>
            <a:off x="0" y="0"/>
            <a:ext cx="9144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6C52C72-DE31-F449-A4ED-4C594FD91407}" type="datetimeFigureOut">
              <a:rPr lang="en-US" dirty="0"/>
              <a:pPr/>
              <a:t>4/21/23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12" name="Freeform 6"/>
          <p:cNvSpPr>
            <a:spLocks noChangeAspect="1"/>
          </p:cNvSpPr>
          <p:nvPr/>
        </p:nvSpPr>
        <p:spPr bwMode="auto">
          <a:xfrm>
            <a:off x="5752239" y="446089"/>
            <a:ext cx="3391762" cy="5414962"/>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6137656" y="586171"/>
            <a:ext cx="1871093" cy="51347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07501" y="446089"/>
            <a:ext cx="4958655" cy="5414962"/>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D62726E-379B-B349-9EED-81ED093FA806}" type="datetimeFigureOut">
              <a:rPr lang="en-US" dirty="0"/>
              <a:pPr/>
              <a:t>4/21/23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1" name="Freeform 6"/>
          <p:cNvSpPr/>
          <p:nvPr/>
        </p:nvSpPr>
        <p:spPr bwMode="auto">
          <a:xfrm>
            <a:off x="0" y="0"/>
            <a:ext cx="9144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607500" y="447188"/>
            <a:ext cx="7928999" cy="970450"/>
          </a:xfrm>
        </p:spPr>
        <p:txBody>
          <a:bodyPr/>
          <a:lstStyle/>
          <a:p>
            <a:r>
              <a:rPr lang="en-US"/>
              <a:t>Click to edit Master title style</a:t>
            </a:r>
            <a:endParaRPr lang="en-US" dirty="0"/>
          </a:p>
        </p:txBody>
      </p:sp>
      <p:sp>
        <p:nvSpPr>
          <p:cNvPr id="3" name="Content Placeholder 2"/>
          <p:cNvSpPr>
            <a:spLocks noGrp="1"/>
          </p:cNvSpPr>
          <p:nvPr>
            <p:ph idx="1"/>
          </p:nvPr>
        </p:nvSpPr>
        <p:spPr>
          <a:xfrm>
            <a:off x="614034" y="2222287"/>
            <a:ext cx="7915931" cy="36365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B3A1323-8D79-1946-B0D7-40001CF92E9D}" type="datetimeFigureOut">
              <a:rPr lang="en-US" dirty="0"/>
              <a:pPr/>
              <a:t>4/21/23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0" name="Freeform 7"/>
          <p:cNvSpPr/>
          <p:nvPr/>
        </p:nvSpPr>
        <p:spPr bwMode="auto">
          <a:xfrm>
            <a:off x="0" y="2"/>
            <a:ext cx="9144000" cy="5203825"/>
          </a:xfrm>
          <a:custGeom>
            <a:avLst/>
            <a:gdLst/>
            <a:ahLst/>
            <a:cxnLst/>
            <a:rect l="0" t="0" r="r" b="b"/>
            <a:pathLst>
              <a:path w="5760" h="3278">
                <a:moveTo>
                  <a:pt x="0" y="0"/>
                </a:moveTo>
                <a:lnTo>
                  <a:pt x="5760" y="0"/>
                </a:lnTo>
                <a:lnTo>
                  <a:pt x="5760" y="3090"/>
                </a:lnTo>
                <a:lnTo>
                  <a:pt x="4817" y="3090"/>
                </a:lnTo>
                <a:lnTo>
                  <a:pt x="4637" y="3270"/>
                </a:lnTo>
                <a:lnTo>
                  <a:pt x="4637" y="3270"/>
                </a:lnTo>
                <a:lnTo>
                  <a:pt x="4633" y="3272"/>
                </a:lnTo>
                <a:lnTo>
                  <a:pt x="4627" y="3275"/>
                </a:lnTo>
                <a:lnTo>
                  <a:pt x="4621" y="3278"/>
                </a:lnTo>
                <a:lnTo>
                  <a:pt x="4616" y="3278"/>
                </a:lnTo>
                <a:lnTo>
                  <a:pt x="4610" y="3278"/>
                </a:lnTo>
                <a:lnTo>
                  <a:pt x="4605" y="3275"/>
                </a:lnTo>
                <a:lnTo>
                  <a:pt x="4599" y="3272"/>
                </a:lnTo>
                <a:lnTo>
                  <a:pt x="4595" y="3270"/>
                </a:lnTo>
                <a:lnTo>
                  <a:pt x="4415" y="3090"/>
                </a:lnTo>
                <a:lnTo>
                  <a:pt x="0" y="3090"/>
                </a:lnTo>
                <a:lnTo>
                  <a:pt x="0" y="0"/>
                </a:lnTo>
                <a:lnTo>
                  <a:pt x="0" y="0"/>
                </a:lnTo>
                <a:close/>
              </a:path>
            </a:pathLst>
          </a:custGeom>
          <a:ln>
            <a:headEnd/>
            <a:tailEnd/>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607500" y="2951396"/>
            <a:ext cx="7921064" cy="1468800"/>
          </a:xfrm>
        </p:spPr>
        <p:txBody>
          <a:bodyPr anchor="b"/>
          <a:lstStyle>
            <a:lvl1pPr algn="r">
              <a:defRPr sz="3600" b="1" cap="none"/>
            </a:lvl1pPr>
          </a:lstStyle>
          <a:p>
            <a:r>
              <a:rPr lang="en-US"/>
              <a:t>Click to edit Master title style</a:t>
            </a:r>
            <a:endParaRPr lang="en-US" dirty="0"/>
          </a:p>
        </p:txBody>
      </p:sp>
      <p:sp>
        <p:nvSpPr>
          <p:cNvPr id="3" name="Text Placeholder 2"/>
          <p:cNvSpPr>
            <a:spLocks noGrp="1"/>
          </p:cNvSpPr>
          <p:nvPr>
            <p:ph type="body" idx="1"/>
          </p:nvPr>
        </p:nvSpPr>
        <p:spPr>
          <a:xfrm>
            <a:off x="607500" y="5281202"/>
            <a:ext cx="7921064" cy="433955"/>
          </a:xfrm>
        </p:spPr>
        <p:txBody>
          <a:bodyPr anchor="t">
            <a:noAutofit/>
          </a:bodyPr>
          <a:lstStyle>
            <a:lvl1pPr marL="0" indent="0" algn="r">
              <a:buNone/>
              <a:defRPr sz="135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DFA1846-DA80-1C48-A609-854EA85C59AD}" type="datetimeFigureOut">
              <a:rPr lang="en-US" dirty="0"/>
              <a:pPr/>
              <a:t>4/21/23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7501" y="608434"/>
            <a:ext cx="3821064" cy="602033"/>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Freeform 6"/>
          <p:cNvSpPr/>
          <p:nvPr/>
        </p:nvSpPr>
        <p:spPr bwMode="auto">
          <a:xfrm>
            <a:off x="0" y="0"/>
            <a:ext cx="9144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14034" y="2222288"/>
            <a:ext cx="3889405" cy="363876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0562" y="2222287"/>
            <a:ext cx="3895937" cy="3638764"/>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7302355-E14B-8545-A8F8-0FE83CC9D524}" type="datetimeFigureOut">
              <a:rPr lang="en-US" dirty="0"/>
              <a:pPr/>
              <a:t>4/21/23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Freeform 6"/>
          <p:cNvSpPr/>
          <p:nvPr/>
        </p:nvSpPr>
        <p:spPr bwMode="auto">
          <a:xfrm>
            <a:off x="0" y="0"/>
            <a:ext cx="9144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11046" y="2174875"/>
            <a:ext cx="3892393" cy="576262"/>
          </a:xfrm>
        </p:spPr>
        <p:txBody>
          <a:bodyPr anchor="b">
            <a:noAutofit/>
          </a:bodyPr>
          <a:lstStyle>
            <a:lvl1pPr marL="0" indent="0" algn="ctr">
              <a:buNone/>
              <a:defRPr sz="15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11047" y="2751139"/>
            <a:ext cx="3892392" cy="3109913"/>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0562" y="2174875"/>
            <a:ext cx="3895937" cy="576262"/>
          </a:xfrm>
        </p:spPr>
        <p:txBody>
          <a:bodyPr anchor="b">
            <a:noAutofit/>
          </a:bodyPr>
          <a:lstStyle>
            <a:lvl1pPr marL="0" indent="0" algn="ctr">
              <a:buNone/>
              <a:defRPr sz="15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0562" y="2751139"/>
            <a:ext cx="3895937" cy="3109913"/>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2640F58-564D-2B4F-AE67-E407BA4FCF45}" type="datetimeFigureOut">
              <a:rPr lang="en-US" dirty="0"/>
              <a:pPr/>
              <a:t>4/21/23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Freeform 6"/>
          <p:cNvSpPr/>
          <p:nvPr/>
        </p:nvSpPr>
        <p:spPr bwMode="auto">
          <a:xfrm>
            <a:off x="0" y="0"/>
            <a:ext cx="9144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13A34C8-038E-2045-AF43-DF7DBB8E0E9E}" type="datetimeFigureOut">
              <a:rPr lang="en-US" dirty="0"/>
              <a:pPr/>
              <a:t>4/21/23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818C68F-D26B-8F47-958C-23B49CF8A634}" type="datetimeFigureOut">
              <a:rPr lang="en-US" dirty="0"/>
              <a:pPr/>
              <a:t>4/21/23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2" name="Freeform 6"/>
          <p:cNvSpPr>
            <a:spLocks noChangeAspect="1"/>
          </p:cNvSpPr>
          <p:nvPr/>
        </p:nvSpPr>
        <p:spPr bwMode="auto">
          <a:xfrm>
            <a:off x="804864" y="446088"/>
            <a:ext cx="2660650" cy="1814651"/>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04864" y="446088"/>
            <a:ext cx="2660650" cy="1618396"/>
          </a:xfrm>
        </p:spPr>
        <p:txBody>
          <a:bodyPr anchor="b"/>
          <a:lstStyle>
            <a:lvl1pPr algn="l">
              <a:defRPr sz="1500" b="1"/>
            </a:lvl1pPr>
          </a:lstStyle>
          <a:p>
            <a:r>
              <a:rPr lang="en-US"/>
              <a:t>Click to edit Master title style</a:t>
            </a:r>
            <a:endParaRPr lang="en-US" dirty="0"/>
          </a:p>
        </p:txBody>
      </p:sp>
      <p:sp>
        <p:nvSpPr>
          <p:cNvPr id="3" name="Content Placeholder 2"/>
          <p:cNvSpPr>
            <a:spLocks noGrp="1"/>
          </p:cNvSpPr>
          <p:nvPr>
            <p:ph idx="1"/>
          </p:nvPr>
        </p:nvSpPr>
        <p:spPr>
          <a:xfrm>
            <a:off x="3641725" y="446089"/>
            <a:ext cx="4689475" cy="541496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04864" y="2260739"/>
            <a:ext cx="2660650" cy="3600311"/>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D0DF5E60-9974-AC48-9591-99C2BB44B7CF}" type="datetimeFigureOut">
              <a:rPr lang="en-US" dirty="0"/>
              <a:pPr/>
              <a:t>4/21/23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11046" y="727523"/>
            <a:ext cx="3639741" cy="1617163"/>
          </a:xfrm>
        </p:spPr>
        <p:txBody>
          <a:bodyPr anchor="b">
            <a:normAutofit/>
          </a:bodyPr>
          <a:lstStyle>
            <a:lvl1pPr algn="l">
              <a:defRPr sz="1800" b="0"/>
            </a:lvl1pPr>
          </a:lstStyle>
          <a:p>
            <a:r>
              <a:rPr lang="en-US"/>
              <a:t>Click to edit Master title style</a:t>
            </a:r>
            <a:endParaRPr lang="en-US" dirty="0"/>
          </a:p>
        </p:txBody>
      </p:sp>
      <p:sp>
        <p:nvSpPr>
          <p:cNvPr id="9" name="Picture Placeholder 11"/>
          <p:cNvSpPr>
            <a:spLocks noGrp="1" noChangeAspect="1"/>
          </p:cNvSpPr>
          <p:nvPr>
            <p:ph type="pic" sz="quarter" idx="13"/>
          </p:nvPr>
        </p:nvSpPr>
        <p:spPr bwMode="auto">
          <a:xfrm>
            <a:off x="4573588" y="0"/>
            <a:ext cx="4570412" cy="6858000"/>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noFill/>
          <a:ln w="9525">
            <a:solidFill>
              <a:schemeClr val="tx2"/>
            </a:solidFill>
            <a:round/>
            <a:headEnd/>
            <a:tailEnd/>
          </a:ln>
          <a:effectLst/>
        </p:spPr>
        <p:txBody>
          <a:bodyPr wrap="square" numCol="1" anchor="t" anchorCtr="0" compatLnSpc="1">
            <a:prstTxWarp prst="textNoShape">
              <a:avLst/>
            </a:prstTxWarp>
            <a:normAutofit/>
          </a:bodyPr>
          <a:lstStyle>
            <a:lvl1pPr algn="ctr">
              <a:buFontTx/>
              <a:buNone/>
              <a:defRPr sz="1050"/>
            </a:lvl1pPr>
          </a:lstStyle>
          <a:p>
            <a:r>
              <a:rPr lang="en-US"/>
              <a:t>Drag picture to placeholder or click icon to add</a:t>
            </a:r>
            <a:endParaRPr lang="en-US" dirty="0"/>
          </a:p>
        </p:txBody>
      </p:sp>
      <p:sp>
        <p:nvSpPr>
          <p:cNvPr id="4" name="Text Placeholder 3"/>
          <p:cNvSpPr>
            <a:spLocks noGrp="1"/>
          </p:cNvSpPr>
          <p:nvPr>
            <p:ph type="body" sz="half" idx="2"/>
          </p:nvPr>
        </p:nvSpPr>
        <p:spPr>
          <a:xfrm>
            <a:off x="611046" y="2344684"/>
            <a:ext cx="3639741" cy="3516365"/>
          </a:xfrm>
        </p:spPr>
        <p:txBody>
          <a:bodyPr anchor="t">
            <a:normAutofit/>
          </a:bodyPr>
          <a:lstStyle>
            <a:lvl1pPr marL="0" indent="0">
              <a:buNone/>
              <a:defRPr sz="9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a:xfrm>
            <a:off x="2914358" y="6041363"/>
            <a:ext cx="732659" cy="365125"/>
          </a:xfrm>
        </p:spPr>
        <p:txBody>
          <a:bodyPr/>
          <a:lstStyle/>
          <a:p>
            <a:fld id="{18C79C5D-2A6F-F04D-97DA-BEF2467B64E4}" type="datetimeFigureOut">
              <a:rPr lang="en-US" dirty="0"/>
              <a:pPr/>
              <a:t>4/21/23</a:t>
            </a:fld>
            <a:endParaRPr lang="en-US" dirty="0"/>
          </a:p>
        </p:txBody>
      </p:sp>
      <p:sp>
        <p:nvSpPr>
          <p:cNvPr id="6" name="Footer Placeholder 5"/>
          <p:cNvSpPr>
            <a:spLocks noGrp="1"/>
          </p:cNvSpPr>
          <p:nvPr>
            <p:ph type="ftr" sz="quarter" idx="11"/>
          </p:nvPr>
        </p:nvSpPr>
        <p:spPr>
          <a:xfrm>
            <a:off x="442797" y="6041363"/>
            <a:ext cx="2471560" cy="365125"/>
          </a:xfrm>
        </p:spPr>
        <p:txBody>
          <a:bodyPr/>
          <a:lstStyle/>
          <a:p>
            <a:endParaRPr lang="en-US" dirty="0"/>
          </a:p>
        </p:txBody>
      </p:sp>
      <p:sp>
        <p:nvSpPr>
          <p:cNvPr id="7" name="Slide Number Placeholder 6"/>
          <p:cNvSpPr>
            <a:spLocks noGrp="1"/>
          </p:cNvSpPr>
          <p:nvPr>
            <p:ph type="sldNum" sz="quarter" idx="12"/>
          </p:nvPr>
        </p:nvSpPr>
        <p:spPr>
          <a:xfrm>
            <a:off x="3647017" y="5915889"/>
            <a:ext cx="796616" cy="490599"/>
          </a:xfrm>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7500" y="447188"/>
            <a:ext cx="7928999" cy="970450"/>
          </a:xfrm>
          <a:prstGeom prst="rect">
            <a:avLst/>
          </a:prstGeom>
          <a:effectLst>
            <a:outerShdw blurRad="50800" dir="14400000">
              <a:srgbClr val="000000">
                <a:alpha val="60000"/>
              </a:srgbClr>
            </a:outerShdw>
          </a:effectLst>
        </p:spPr>
        <p:txBody>
          <a:bodyPr vert="horz" lIns="91440" tIns="45720" rIns="91440" bIns="45720" rtlCol="0" anchor="b">
            <a:noAutofit/>
          </a:bodyPr>
          <a:lstStyle/>
          <a:p>
            <a:r>
              <a:rPr lang="en-US"/>
              <a:t>Click to edit Master title style</a:t>
            </a:r>
            <a:endParaRPr lang="en-US" dirty="0"/>
          </a:p>
        </p:txBody>
      </p:sp>
      <p:sp>
        <p:nvSpPr>
          <p:cNvPr id="3" name="Text Placeholder 2"/>
          <p:cNvSpPr>
            <a:spLocks noGrp="1"/>
          </p:cNvSpPr>
          <p:nvPr>
            <p:ph type="body" idx="1"/>
          </p:nvPr>
        </p:nvSpPr>
        <p:spPr>
          <a:xfrm>
            <a:off x="607500" y="2184402"/>
            <a:ext cx="7922464" cy="3674397"/>
          </a:xfrm>
          <a:prstGeom prst="rect">
            <a:avLst/>
          </a:prstGeom>
          <a:effectLst>
            <a:outerShdw blurRad="50800" dir="14400000">
              <a:srgbClr val="000000">
                <a:alpha val="40000"/>
              </a:srgbClr>
            </a:outerShdw>
          </a:effectLst>
        </p:spPr>
        <p:txBody>
          <a:bodyPr vert="horz" lIns="91440" tIns="45720" rIns="91440" bIns="45720" rtlCol="0" anchor="ctr">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338636" y="6041363"/>
            <a:ext cx="6483240" cy="365125"/>
          </a:xfrm>
          <a:prstGeom prst="rect">
            <a:avLst/>
          </a:prstGeom>
        </p:spPr>
        <p:txBody>
          <a:bodyPr vert="horz" lIns="91440" tIns="45720" rIns="91440" bIns="45720" rtlCol="0" anchor="b"/>
          <a:lstStyle>
            <a:lvl1pPr algn="l">
              <a:defRPr sz="675">
                <a:solidFill>
                  <a:schemeClr val="tx1"/>
                </a:solidFill>
              </a:defRPr>
            </a:lvl1pPr>
          </a:lstStyle>
          <a:p>
            <a:endParaRPr lang="en-US" dirty="0"/>
          </a:p>
        </p:txBody>
      </p:sp>
      <p:sp>
        <p:nvSpPr>
          <p:cNvPr id="4" name="Date Placeholder 3"/>
          <p:cNvSpPr>
            <a:spLocks noGrp="1"/>
          </p:cNvSpPr>
          <p:nvPr>
            <p:ph type="dt" sz="half" idx="2"/>
          </p:nvPr>
        </p:nvSpPr>
        <p:spPr>
          <a:xfrm>
            <a:off x="7000969" y="6041363"/>
            <a:ext cx="1007780" cy="365125"/>
          </a:xfrm>
          <a:prstGeom prst="rect">
            <a:avLst/>
          </a:prstGeom>
        </p:spPr>
        <p:txBody>
          <a:bodyPr vert="horz" lIns="91440" tIns="45720" rIns="91440" bIns="45720" rtlCol="0" anchor="b"/>
          <a:lstStyle>
            <a:lvl1pPr algn="r">
              <a:defRPr sz="675">
                <a:solidFill>
                  <a:schemeClr val="tx1"/>
                </a:solidFill>
              </a:defRPr>
            </a:lvl1pPr>
          </a:lstStyle>
          <a:p>
            <a:fld id="{09B482E8-6E0E-1B4F-B1FD-C69DB9E858D9}" type="datetimeFigureOut">
              <a:rPr lang="en-US" dirty="0"/>
              <a:pPr/>
              <a:t>4/21/23</a:t>
            </a:fld>
            <a:endParaRPr lang="en-US" dirty="0"/>
          </a:p>
        </p:txBody>
      </p:sp>
      <p:sp>
        <p:nvSpPr>
          <p:cNvPr id="6" name="Slide Number Placeholder 5"/>
          <p:cNvSpPr>
            <a:spLocks noGrp="1"/>
          </p:cNvSpPr>
          <p:nvPr>
            <p:ph type="sldNum" sz="quarter" idx="4"/>
          </p:nvPr>
        </p:nvSpPr>
        <p:spPr>
          <a:xfrm>
            <a:off x="8008749" y="5915889"/>
            <a:ext cx="796616" cy="490599"/>
          </a:xfrm>
          <a:prstGeom prst="rect">
            <a:avLst/>
          </a:prstGeom>
        </p:spPr>
        <p:txBody>
          <a:bodyPr vert="horz" lIns="91440" tIns="45720" rIns="91440" bIns="10800" rtlCol="0" anchor="b"/>
          <a:lstStyle>
            <a:lvl1pPr algn="r">
              <a:defRPr sz="1500">
                <a:solidFill>
                  <a:schemeClr val="accent1"/>
                </a:solidFill>
              </a:defRPr>
            </a:lvl1pPr>
          </a:lstStyle>
          <a:p>
            <a:fld id="{D57F1E4F-1CFF-5643-939E-217C01CDF56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3" r:id="rId9"/>
    <p:sldLayoutId id="2147483657" r:id="rId10"/>
    <p:sldLayoutId id="2147483666" r:id="rId11"/>
    <p:sldLayoutId id="2147483661" r:id="rId12"/>
    <p:sldLayoutId id="2147483658" r:id="rId13"/>
    <p:sldLayoutId id="2147483659" r:id="rId14"/>
  </p:sldLayoutIdLst>
  <p:hf sldNum="0" hdr="0" ftr="0" dt="0"/>
  <p:txStyles>
    <p:titleStyle>
      <a:lvl1pPr algn="l" defTabSz="342900" rtl="0" eaLnBrk="1" latinLnBrk="0" hangingPunct="1">
        <a:spcBef>
          <a:spcPct val="0"/>
        </a:spcBef>
        <a:buNone/>
        <a:defRPr sz="3000" b="1" kern="1200">
          <a:solidFill>
            <a:srgbClr val="FEFEFE"/>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57175" indent="-257175" algn="l" defTabSz="342900" rtl="0" eaLnBrk="1" latinLnBrk="0" hangingPunct="1">
        <a:spcBef>
          <a:spcPct val="20000"/>
        </a:spcBef>
        <a:spcAft>
          <a:spcPts val="450"/>
        </a:spcAft>
        <a:buClr>
          <a:schemeClr val="accent1"/>
        </a:buClr>
        <a:buFont typeface="Wingdings" charset="2"/>
        <a:buChar char="ü"/>
        <a:defRPr sz="1350" kern="1200">
          <a:solidFill>
            <a:schemeClr val="tx1"/>
          </a:solidFill>
          <a:latin typeface="+mn-lt"/>
          <a:ea typeface="+mn-ea"/>
          <a:cs typeface="+mn-cs"/>
        </a:defRPr>
      </a:lvl1pPr>
      <a:lvl2pPr marL="557213" indent="-214313" algn="l" defTabSz="342900" rtl="0" eaLnBrk="1" latinLnBrk="0" hangingPunct="1">
        <a:spcBef>
          <a:spcPct val="20000"/>
        </a:spcBef>
        <a:spcAft>
          <a:spcPts val="450"/>
        </a:spcAft>
        <a:buClr>
          <a:schemeClr val="accent1"/>
        </a:buClr>
        <a:buFont typeface="Wingdings" charset="2"/>
        <a:buChar char="ü"/>
        <a:defRPr sz="1200" kern="1200">
          <a:solidFill>
            <a:schemeClr val="tx1"/>
          </a:solidFill>
          <a:latin typeface="+mn-lt"/>
          <a:ea typeface="+mn-ea"/>
          <a:cs typeface="+mn-cs"/>
        </a:defRPr>
      </a:lvl2pPr>
      <a:lvl3pPr marL="857250" indent="-171450" algn="l" defTabSz="342900" rtl="0" eaLnBrk="1" latinLnBrk="0" hangingPunct="1">
        <a:spcBef>
          <a:spcPct val="20000"/>
        </a:spcBef>
        <a:spcAft>
          <a:spcPts val="450"/>
        </a:spcAft>
        <a:buClr>
          <a:schemeClr val="accent1"/>
        </a:buClr>
        <a:buFont typeface="Wingdings" charset="2"/>
        <a:buChar char="ü"/>
        <a:defRPr sz="1050" kern="1200">
          <a:solidFill>
            <a:schemeClr val="tx1"/>
          </a:solidFill>
          <a:latin typeface="+mn-lt"/>
          <a:ea typeface="+mn-ea"/>
          <a:cs typeface="+mn-cs"/>
        </a:defRPr>
      </a:lvl3pPr>
      <a:lvl4pPr marL="1200150" indent="-171450" algn="l" defTabSz="342900" rtl="0" eaLnBrk="1" latinLnBrk="0" hangingPunct="1">
        <a:spcBef>
          <a:spcPct val="20000"/>
        </a:spcBef>
        <a:spcAft>
          <a:spcPts val="450"/>
        </a:spcAft>
        <a:buClr>
          <a:schemeClr val="accent1"/>
        </a:buClr>
        <a:buFont typeface="Wingdings" charset="2"/>
        <a:buChar char="ü"/>
        <a:defRPr sz="900" kern="1200">
          <a:solidFill>
            <a:schemeClr val="tx1"/>
          </a:solidFill>
          <a:latin typeface="+mn-lt"/>
          <a:ea typeface="+mn-ea"/>
          <a:cs typeface="+mn-cs"/>
        </a:defRPr>
      </a:lvl4pPr>
      <a:lvl5pPr marL="1543050" indent="-171450" algn="l" defTabSz="342900" rtl="0" eaLnBrk="1" latinLnBrk="0" hangingPunct="1">
        <a:spcBef>
          <a:spcPct val="20000"/>
        </a:spcBef>
        <a:spcAft>
          <a:spcPts val="450"/>
        </a:spcAft>
        <a:buClr>
          <a:schemeClr val="accent1"/>
        </a:buClr>
        <a:buFont typeface="Wingdings" charset="2"/>
        <a:buChar char="ü"/>
        <a:defRPr sz="900" kern="1200">
          <a:solidFill>
            <a:schemeClr val="tx1"/>
          </a:solidFill>
          <a:latin typeface="+mn-lt"/>
          <a:ea typeface="+mn-ea"/>
          <a:cs typeface="+mn-cs"/>
        </a:defRPr>
      </a:lvl5pPr>
      <a:lvl6pPr marL="1800000" indent="-171450" algn="l" defTabSz="342900" rtl="0" eaLnBrk="1" latinLnBrk="0" hangingPunct="1">
        <a:spcBef>
          <a:spcPct val="20000"/>
        </a:spcBef>
        <a:spcAft>
          <a:spcPts val="450"/>
        </a:spcAft>
        <a:buClr>
          <a:schemeClr val="accent1"/>
        </a:buClr>
        <a:buFont typeface="Wingdings 2" charset="2"/>
        <a:buChar char=""/>
        <a:defRPr sz="900" kern="1200">
          <a:solidFill>
            <a:schemeClr val="tx1"/>
          </a:solidFill>
          <a:latin typeface="+mn-lt"/>
          <a:ea typeface="+mn-ea"/>
          <a:cs typeface="+mn-cs"/>
        </a:defRPr>
      </a:lvl6pPr>
      <a:lvl7pPr marL="2100000" indent="-171450" algn="l" defTabSz="342900" rtl="0" eaLnBrk="1" latinLnBrk="0" hangingPunct="1">
        <a:spcBef>
          <a:spcPct val="20000"/>
        </a:spcBef>
        <a:spcAft>
          <a:spcPts val="450"/>
        </a:spcAft>
        <a:buClr>
          <a:schemeClr val="accent1"/>
        </a:buClr>
        <a:buFont typeface="Wingdings 2" charset="2"/>
        <a:buChar char=""/>
        <a:defRPr sz="900" kern="1200">
          <a:solidFill>
            <a:schemeClr val="tx1"/>
          </a:solidFill>
          <a:latin typeface="+mn-lt"/>
          <a:ea typeface="+mn-ea"/>
          <a:cs typeface="+mn-cs"/>
        </a:defRPr>
      </a:lvl7pPr>
      <a:lvl8pPr marL="2400000" indent="-171450" algn="l" defTabSz="342900" rtl="0" eaLnBrk="1" latinLnBrk="0" hangingPunct="1">
        <a:spcBef>
          <a:spcPct val="20000"/>
        </a:spcBef>
        <a:spcAft>
          <a:spcPts val="450"/>
        </a:spcAft>
        <a:buClr>
          <a:schemeClr val="accent1"/>
        </a:buClr>
        <a:buFont typeface="Wingdings 2" charset="2"/>
        <a:buChar char=""/>
        <a:defRPr sz="900" kern="1200">
          <a:solidFill>
            <a:schemeClr val="tx1"/>
          </a:solidFill>
          <a:latin typeface="+mn-lt"/>
          <a:ea typeface="+mn-ea"/>
          <a:cs typeface="+mn-cs"/>
        </a:defRPr>
      </a:lvl8pPr>
      <a:lvl9pPr marL="2700000" indent="-171450" algn="l" defTabSz="342900" rtl="0" eaLnBrk="1" latinLnBrk="0" hangingPunct="1">
        <a:spcBef>
          <a:spcPct val="20000"/>
        </a:spcBef>
        <a:spcAft>
          <a:spcPts val="450"/>
        </a:spcAft>
        <a:buClr>
          <a:schemeClr val="accent1"/>
        </a:buClr>
        <a:buFont typeface="Wingdings 2" charset="2"/>
        <a:buChar char=""/>
        <a:defRPr sz="9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trainugly.com/portfolio/growth-mindset/"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hyperlink" Target="https://collegeinfogeek.com/cold-shower-1-exercise-building-self-discipline/" TargetMode="External"/><Relationship Id="rId5" Type="http://schemas.openxmlformats.org/officeDocument/2006/relationships/image" Target="../media/image4.png"/><Relationship Id="rId4" Type="http://schemas.openxmlformats.org/officeDocument/2006/relationships/notesSlide" Target="../notesSlides/notesSlide1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Developing Self Discipline</a:t>
            </a:r>
          </a:p>
        </p:txBody>
      </p:sp>
      <p:sp>
        <p:nvSpPr>
          <p:cNvPr id="3" name="Subtitle 2"/>
          <p:cNvSpPr>
            <a:spLocks noGrp="1"/>
          </p:cNvSpPr>
          <p:nvPr>
            <p:ph type="subTitle" idx="1"/>
          </p:nvPr>
        </p:nvSpPr>
        <p:spPr>
          <a:xfrm>
            <a:off x="607501" y="5460140"/>
            <a:ext cx="7929000" cy="434974"/>
          </a:xfrm>
        </p:spPr>
        <p:txBody>
          <a:bodyPr/>
          <a:lstStyle/>
          <a:p>
            <a:r>
              <a:rPr lang="en-US" dirty="0"/>
              <a:t>Presenter’s name and title</a:t>
            </a:r>
          </a:p>
        </p:txBody>
      </p:sp>
    </p:spTree>
    <p:extLst>
      <p:ext uri="{BB962C8B-B14F-4D97-AF65-F5344CB8AC3E}">
        <p14:creationId xmlns:p14="http://schemas.microsoft.com/office/powerpoint/2010/main" val="4795731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Self-Awareness Exercise</a:t>
            </a:r>
          </a:p>
        </p:txBody>
      </p:sp>
      <p:sp>
        <p:nvSpPr>
          <p:cNvPr id="3" name="Content Placeholder 2"/>
          <p:cNvSpPr>
            <a:spLocks noGrp="1"/>
          </p:cNvSpPr>
          <p:nvPr>
            <p:ph idx="1"/>
          </p:nvPr>
        </p:nvSpPr>
        <p:spPr>
          <a:xfrm>
            <a:off x="390525" y="2063931"/>
            <a:ext cx="8486776" cy="4519749"/>
          </a:xfrm>
        </p:spPr>
        <p:txBody>
          <a:bodyPr>
            <a:normAutofit/>
          </a:bodyPr>
          <a:lstStyle/>
          <a:p>
            <a:pPr marL="0" indent="0">
              <a:buNone/>
            </a:pPr>
            <a:r>
              <a:rPr lang="en-US" sz="3500" b="1" dirty="0"/>
              <a:t>List 3 of each - </a:t>
            </a:r>
            <a:r>
              <a:rPr lang="en-US" sz="3500" b="1" i="1" dirty="0"/>
              <a:t>behaviors, thoughts, </a:t>
            </a:r>
            <a:r>
              <a:rPr lang="en-US" sz="3500" b="1" dirty="0"/>
              <a:t>and</a:t>
            </a:r>
            <a:r>
              <a:rPr lang="en-US" sz="3500" b="1" i="1" dirty="0"/>
              <a:t> feelings </a:t>
            </a:r>
            <a:r>
              <a:rPr lang="en-US" sz="3500" b="1" dirty="0"/>
              <a:t>that interfere with your academic success?</a:t>
            </a:r>
          </a:p>
          <a:p>
            <a:pPr marL="0" indent="0">
              <a:buNone/>
            </a:pPr>
            <a:r>
              <a:rPr lang="en-US" sz="2400" b="1" u="sng" dirty="0">
                <a:solidFill>
                  <a:srgbClr val="00B0F0"/>
                </a:solidFill>
              </a:rPr>
              <a:t>Examples:</a:t>
            </a:r>
          </a:p>
          <a:p>
            <a:pPr marL="0" indent="0">
              <a:buNone/>
            </a:pPr>
            <a:r>
              <a:rPr lang="en-US" sz="2400" b="1" dirty="0">
                <a:solidFill>
                  <a:srgbClr val="00B0F0"/>
                </a:solidFill>
              </a:rPr>
              <a:t>Behavior</a:t>
            </a:r>
            <a:r>
              <a:rPr lang="en-US" sz="2400" b="1" dirty="0"/>
              <a:t> - </a:t>
            </a:r>
            <a:r>
              <a:rPr lang="en-US" sz="2400" b="1" i="1" dirty="0"/>
              <a:t>I play video games too much.</a:t>
            </a:r>
          </a:p>
          <a:p>
            <a:pPr marL="0" indent="0">
              <a:buNone/>
            </a:pPr>
            <a:r>
              <a:rPr lang="en-US" sz="2400" b="1" dirty="0">
                <a:solidFill>
                  <a:srgbClr val="00B0F0"/>
                </a:solidFill>
              </a:rPr>
              <a:t>Thought</a:t>
            </a:r>
            <a:r>
              <a:rPr lang="en-US" sz="2400" b="1" dirty="0"/>
              <a:t> - </a:t>
            </a:r>
            <a:r>
              <a:rPr lang="en-US" sz="2400" b="1" i="1" dirty="0"/>
              <a:t>Before a test I panic and think I am going to go blank on all the information.</a:t>
            </a:r>
          </a:p>
          <a:p>
            <a:pPr marL="0" indent="0">
              <a:buNone/>
            </a:pPr>
            <a:r>
              <a:rPr lang="en-US" sz="2400" b="1" dirty="0">
                <a:solidFill>
                  <a:srgbClr val="00B0F0"/>
                </a:solidFill>
              </a:rPr>
              <a:t>Feeling (emotion) </a:t>
            </a:r>
            <a:r>
              <a:rPr lang="en-US" sz="2400" b="1" dirty="0"/>
              <a:t>- </a:t>
            </a:r>
            <a:r>
              <a:rPr lang="en-US" sz="2400" b="1" i="1" dirty="0"/>
              <a:t>I have always been afraid of taking math classes.</a:t>
            </a:r>
            <a:endParaRPr lang="en-US" sz="2400" b="1" dirty="0"/>
          </a:p>
        </p:txBody>
      </p:sp>
    </p:spTree>
    <p:extLst>
      <p:ext uri="{BB962C8B-B14F-4D97-AF65-F5344CB8AC3E}">
        <p14:creationId xmlns:p14="http://schemas.microsoft.com/office/powerpoint/2010/main" val="39015703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Strengthening Academic Willpower</a:t>
            </a:r>
          </a:p>
        </p:txBody>
      </p:sp>
      <p:sp>
        <p:nvSpPr>
          <p:cNvPr id="3" name="Content Placeholder 2"/>
          <p:cNvSpPr>
            <a:spLocks noGrp="1"/>
          </p:cNvSpPr>
          <p:nvPr>
            <p:ph idx="1"/>
          </p:nvPr>
        </p:nvSpPr>
        <p:spPr>
          <a:xfrm>
            <a:off x="620568" y="2374687"/>
            <a:ext cx="7915931" cy="4483313"/>
          </a:xfrm>
        </p:spPr>
        <p:txBody>
          <a:bodyPr>
            <a:normAutofit/>
          </a:bodyPr>
          <a:lstStyle/>
          <a:p>
            <a:r>
              <a:rPr lang="en-US" sz="3200" b="1" dirty="0"/>
              <a:t>Ownership</a:t>
            </a:r>
          </a:p>
          <a:p>
            <a:r>
              <a:rPr lang="en-US" sz="3200" b="1" dirty="0"/>
              <a:t>Self-Esteem</a:t>
            </a:r>
            <a:endParaRPr lang="en-US" sz="2800" b="1" dirty="0"/>
          </a:p>
          <a:p>
            <a:r>
              <a:rPr lang="en-US" sz="3200" b="1" dirty="0"/>
              <a:t>Intent</a:t>
            </a:r>
            <a:endParaRPr lang="en-US" sz="2800" b="1" dirty="0"/>
          </a:p>
          <a:p>
            <a:r>
              <a:rPr lang="en-US" sz="3200" b="1" dirty="0"/>
              <a:t>Initiation</a:t>
            </a:r>
            <a:endParaRPr lang="en-US" sz="2800" b="1" dirty="0"/>
          </a:p>
          <a:p>
            <a:r>
              <a:rPr lang="en-US" sz="3200" b="1" dirty="0"/>
              <a:t>Self-Talk</a:t>
            </a:r>
            <a:endParaRPr lang="en-US" sz="2800" b="1" dirty="0"/>
          </a:p>
          <a:p>
            <a:r>
              <a:rPr lang="en-US" sz="3200" b="1" dirty="0"/>
              <a:t>Mindset</a:t>
            </a:r>
            <a:endParaRPr lang="en-US" sz="2800" b="1" dirty="0"/>
          </a:p>
          <a:p>
            <a:endParaRPr lang="en-US" sz="2800" b="1" dirty="0"/>
          </a:p>
        </p:txBody>
      </p:sp>
    </p:spTree>
    <p:extLst>
      <p:ext uri="{BB962C8B-B14F-4D97-AF65-F5344CB8AC3E}">
        <p14:creationId xmlns:p14="http://schemas.microsoft.com/office/powerpoint/2010/main" val="40817345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Mindsets</a:t>
            </a:r>
          </a:p>
        </p:txBody>
      </p:sp>
      <p:sp>
        <p:nvSpPr>
          <p:cNvPr id="3" name="Content Placeholder 2"/>
          <p:cNvSpPr>
            <a:spLocks noGrp="1"/>
          </p:cNvSpPr>
          <p:nvPr>
            <p:ph idx="1"/>
          </p:nvPr>
        </p:nvSpPr>
        <p:spPr>
          <a:xfrm>
            <a:off x="614034" y="1985555"/>
            <a:ext cx="7915931" cy="4741816"/>
          </a:xfrm>
        </p:spPr>
        <p:txBody>
          <a:bodyPr>
            <a:normAutofit/>
          </a:bodyPr>
          <a:lstStyle/>
          <a:p>
            <a:pPr marL="0" indent="0">
              <a:buNone/>
            </a:pPr>
            <a:endParaRPr lang="en-US" sz="2400" dirty="0"/>
          </a:p>
          <a:p>
            <a:pPr marL="0" indent="0">
              <a:buNone/>
            </a:pPr>
            <a:endParaRPr lang="en-US" sz="2400" dirty="0"/>
          </a:p>
          <a:p>
            <a:pPr marL="0" indent="0" algn="ctr">
              <a:buNone/>
            </a:pPr>
            <a:endParaRPr lang="en-US" sz="2400" dirty="0"/>
          </a:p>
          <a:p>
            <a:pPr marL="0" indent="0">
              <a:buNone/>
            </a:pPr>
            <a:endParaRPr lang="en-US" sz="1800" b="1" dirty="0"/>
          </a:p>
          <a:p>
            <a:pPr marL="0" indent="0">
              <a:buNone/>
            </a:pPr>
            <a:endParaRPr lang="en-US" sz="1800" b="1" dirty="0"/>
          </a:p>
          <a:p>
            <a:pPr marL="0" indent="0">
              <a:buNone/>
            </a:pPr>
            <a:endParaRPr lang="en-US" sz="1800" b="1" dirty="0"/>
          </a:p>
          <a:p>
            <a:pPr marL="0" indent="0">
              <a:buNone/>
            </a:pPr>
            <a:r>
              <a:rPr lang="en-US" sz="1800" b="1" dirty="0"/>
              <a:t>4 Characteristics of Growth:</a:t>
            </a:r>
          </a:p>
          <a:p>
            <a:pPr marL="457200" indent="-457200">
              <a:buFont typeface="+mj-lt"/>
              <a:buAutoNum type="arabicPeriod"/>
            </a:pPr>
            <a:r>
              <a:rPr lang="en-US" sz="1800" b="1" dirty="0"/>
              <a:t>Efforts                                             </a:t>
            </a:r>
          </a:p>
          <a:p>
            <a:pPr marL="457200" indent="-457200">
              <a:buFont typeface="+mj-lt"/>
              <a:buAutoNum type="arabicPeriod"/>
            </a:pPr>
            <a:r>
              <a:rPr lang="en-US" sz="1800" b="1" dirty="0"/>
              <a:t>Challenges</a:t>
            </a:r>
          </a:p>
          <a:p>
            <a:pPr marL="457200" indent="-457200">
              <a:buFont typeface="+mj-lt"/>
              <a:buAutoNum type="arabicPeriod"/>
            </a:pPr>
            <a:r>
              <a:rPr lang="en-US" sz="1800" b="1" dirty="0"/>
              <a:t>Mistakes</a:t>
            </a:r>
          </a:p>
          <a:p>
            <a:pPr marL="457200" indent="-457200">
              <a:buFont typeface="+mj-lt"/>
              <a:buAutoNum type="arabicPeriod"/>
            </a:pPr>
            <a:r>
              <a:rPr lang="en-US" sz="1800" b="1" dirty="0"/>
              <a:t>Feedback</a:t>
            </a:r>
          </a:p>
          <a:p>
            <a:pPr marL="0" indent="0" algn="ctr">
              <a:buNone/>
            </a:pPr>
            <a:endParaRPr lang="en-US" sz="2400" dirty="0"/>
          </a:p>
        </p:txBody>
      </p:sp>
      <p:graphicFrame>
        <p:nvGraphicFramePr>
          <p:cNvPr id="4" name="Table 3"/>
          <p:cNvGraphicFramePr>
            <a:graphicFrameLocks noGrp="1"/>
          </p:cNvGraphicFramePr>
          <p:nvPr>
            <p:extLst>
              <p:ext uri="{D42A27DB-BD31-4B8C-83A1-F6EECF244321}">
                <p14:modId xmlns:p14="http://schemas.microsoft.com/office/powerpoint/2010/main" val="121871553"/>
              </p:ext>
            </p:extLst>
          </p:nvPr>
        </p:nvGraphicFramePr>
        <p:xfrm>
          <a:off x="1227907" y="2312543"/>
          <a:ext cx="6688183" cy="1772920"/>
        </p:xfrm>
        <a:graphic>
          <a:graphicData uri="http://schemas.openxmlformats.org/drawingml/2006/table">
            <a:tbl>
              <a:tblPr firstRow="1" bandRow="1">
                <a:tableStyleId>{5C22544A-7EE6-4342-B048-85BDC9FD1C3A}</a:tableStyleId>
              </a:tblPr>
              <a:tblGrid>
                <a:gridCol w="2641833">
                  <a:extLst>
                    <a:ext uri="{9D8B030D-6E8A-4147-A177-3AD203B41FA5}">
                      <a16:colId xmlns:a16="http://schemas.microsoft.com/office/drawing/2014/main" val="2909224955"/>
                    </a:ext>
                  </a:extLst>
                </a:gridCol>
                <a:gridCol w="1203873">
                  <a:extLst>
                    <a:ext uri="{9D8B030D-6E8A-4147-A177-3AD203B41FA5}">
                      <a16:colId xmlns:a16="http://schemas.microsoft.com/office/drawing/2014/main" val="3517805148"/>
                    </a:ext>
                  </a:extLst>
                </a:gridCol>
                <a:gridCol w="2842477">
                  <a:extLst>
                    <a:ext uri="{9D8B030D-6E8A-4147-A177-3AD203B41FA5}">
                      <a16:colId xmlns:a16="http://schemas.microsoft.com/office/drawing/2014/main" val="2083304593"/>
                    </a:ext>
                  </a:extLst>
                </a:gridCol>
              </a:tblGrid>
              <a:tr h="370840">
                <a:tc>
                  <a:txBody>
                    <a:bodyPr/>
                    <a:lstStyle/>
                    <a:p>
                      <a:pPr algn="ctr"/>
                      <a:r>
                        <a:rPr lang="en-US" sz="1600" dirty="0"/>
                        <a:t>FIXED</a:t>
                      </a:r>
                      <a:r>
                        <a:rPr lang="en-US" sz="1600" baseline="0" dirty="0"/>
                        <a:t> Mindset</a:t>
                      </a:r>
                      <a:endParaRPr lang="en-US" sz="1600" dirty="0"/>
                    </a:p>
                  </a:txBody>
                  <a:tcPr/>
                </a:tc>
                <a:tc>
                  <a:txBody>
                    <a:bodyPr/>
                    <a:lstStyle/>
                    <a:p>
                      <a:pPr algn="ctr"/>
                      <a:r>
                        <a:rPr lang="en-US" sz="1600" b="1" dirty="0"/>
                        <a:t>vs.</a:t>
                      </a:r>
                    </a:p>
                  </a:txBody>
                  <a:tcPr/>
                </a:tc>
                <a:tc>
                  <a:txBody>
                    <a:bodyPr/>
                    <a:lstStyle/>
                    <a:p>
                      <a:pPr algn="ctr"/>
                      <a:r>
                        <a:rPr lang="en-US" sz="1600" dirty="0"/>
                        <a:t>GROWTH Mindset</a:t>
                      </a:r>
                    </a:p>
                  </a:txBody>
                  <a:tcPr/>
                </a:tc>
                <a:extLst>
                  <a:ext uri="{0D108BD9-81ED-4DB2-BD59-A6C34878D82A}">
                    <a16:rowId xmlns:a16="http://schemas.microsoft.com/office/drawing/2014/main" val="3429873349"/>
                  </a:ext>
                </a:extLst>
              </a:tr>
              <a:tr h="370840">
                <a:tc>
                  <a:txBody>
                    <a:bodyPr/>
                    <a:lstStyle/>
                    <a:p>
                      <a:pPr algn="ctr"/>
                      <a:r>
                        <a:rPr lang="en-US" sz="1600" b="1" dirty="0">
                          <a:solidFill>
                            <a:schemeClr val="bg1"/>
                          </a:solidFill>
                        </a:rPr>
                        <a:t>Skills</a:t>
                      </a:r>
                      <a:r>
                        <a:rPr lang="en-US" sz="1600" b="1" baseline="0" dirty="0">
                          <a:solidFill>
                            <a:schemeClr val="bg1"/>
                          </a:solidFill>
                        </a:rPr>
                        <a:t> are</a:t>
                      </a:r>
                      <a:r>
                        <a:rPr lang="en-US" sz="1600" b="1" dirty="0">
                          <a:solidFill>
                            <a:schemeClr val="bg1"/>
                          </a:solidFill>
                        </a:rPr>
                        <a:t> Born;</a:t>
                      </a:r>
                      <a:r>
                        <a:rPr lang="en-US" sz="1600" b="1" baseline="0" dirty="0">
                          <a:solidFill>
                            <a:schemeClr val="bg1"/>
                          </a:solidFill>
                        </a:rPr>
                        <a:t> </a:t>
                      </a:r>
                      <a:r>
                        <a:rPr lang="en-US" sz="1600" b="1" dirty="0">
                          <a:solidFill>
                            <a:schemeClr val="bg1"/>
                          </a:solidFill>
                        </a:rPr>
                        <a:t> you</a:t>
                      </a:r>
                      <a:r>
                        <a:rPr lang="en-US" sz="1600" b="1" baseline="0" dirty="0">
                          <a:solidFill>
                            <a:schemeClr val="bg1"/>
                          </a:solidFill>
                        </a:rPr>
                        <a:t> </a:t>
                      </a:r>
                      <a:r>
                        <a:rPr lang="en-US" sz="1600" b="1" u="sng" baseline="0" dirty="0">
                          <a:solidFill>
                            <a:schemeClr val="bg1"/>
                          </a:solidFill>
                        </a:rPr>
                        <a:t>CAN NOT</a:t>
                      </a:r>
                      <a:r>
                        <a:rPr lang="en-US" sz="1600" b="1" u="none" baseline="0" dirty="0">
                          <a:solidFill>
                            <a:schemeClr val="bg1"/>
                          </a:solidFill>
                        </a:rPr>
                        <a:t> Learn &amp; Grow</a:t>
                      </a:r>
                      <a:endParaRPr lang="en-US" sz="1600" b="1" u="sng" dirty="0">
                        <a:solidFill>
                          <a:schemeClr val="bg1"/>
                        </a:solidFill>
                      </a:endParaRPr>
                    </a:p>
                  </a:txBody>
                  <a:tcPr/>
                </a:tc>
                <a:tc>
                  <a:txBody>
                    <a:bodyPr/>
                    <a:lstStyle/>
                    <a:p>
                      <a:pPr algn="ctr"/>
                      <a:r>
                        <a:rPr lang="en-US" sz="1600" b="1" dirty="0"/>
                        <a:t>BELIEFS</a:t>
                      </a:r>
                    </a:p>
                  </a:txBody>
                  <a:tcPr/>
                </a:tc>
                <a:tc>
                  <a:txBody>
                    <a:bodyPr/>
                    <a:lstStyle/>
                    <a:p>
                      <a:pPr algn="ctr"/>
                      <a:r>
                        <a:rPr lang="en-US" sz="1600" b="1" dirty="0">
                          <a:solidFill>
                            <a:schemeClr val="bg1"/>
                          </a:solidFill>
                        </a:rPr>
                        <a:t>Skills</a:t>
                      </a:r>
                      <a:r>
                        <a:rPr lang="en-US" sz="1600" b="1" baseline="0" dirty="0">
                          <a:solidFill>
                            <a:schemeClr val="bg1"/>
                          </a:solidFill>
                        </a:rPr>
                        <a:t> are Built; you </a:t>
                      </a:r>
                      <a:r>
                        <a:rPr lang="en-US" sz="1600" b="1" u="sng" baseline="0" dirty="0">
                          <a:solidFill>
                            <a:schemeClr val="bg1"/>
                          </a:solidFill>
                        </a:rPr>
                        <a:t>CAN</a:t>
                      </a:r>
                      <a:r>
                        <a:rPr lang="en-US" sz="1600" b="1" u="none" baseline="0" dirty="0">
                          <a:solidFill>
                            <a:schemeClr val="bg1"/>
                          </a:solidFill>
                        </a:rPr>
                        <a:t> Learn &amp; Grow</a:t>
                      </a:r>
                    </a:p>
                    <a:p>
                      <a:pPr algn="ctr"/>
                      <a:endParaRPr lang="en-US" sz="1600" b="1" dirty="0">
                        <a:solidFill>
                          <a:schemeClr val="bg1"/>
                        </a:solidFill>
                      </a:endParaRPr>
                    </a:p>
                  </a:txBody>
                  <a:tcPr/>
                </a:tc>
                <a:extLst>
                  <a:ext uri="{0D108BD9-81ED-4DB2-BD59-A6C34878D82A}">
                    <a16:rowId xmlns:a16="http://schemas.microsoft.com/office/drawing/2014/main" val="3409784580"/>
                  </a:ext>
                </a:extLst>
              </a:tr>
              <a:tr h="370840">
                <a:tc>
                  <a:txBody>
                    <a:bodyPr/>
                    <a:lstStyle/>
                    <a:p>
                      <a:pPr algn="ctr"/>
                      <a:r>
                        <a:rPr lang="en-US" sz="1600" b="1" dirty="0"/>
                        <a:t>Performance Outcome of NOT Looking</a:t>
                      </a:r>
                      <a:r>
                        <a:rPr lang="en-US" sz="1600" b="1" baseline="0" dirty="0"/>
                        <a:t> Bad</a:t>
                      </a:r>
                      <a:endParaRPr lang="en-US" sz="1600" b="1" dirty="0"/>
                    </a:p>
                  </a:txBody>
                  <a:tcPr/>
                </a:tc>
                <a:tc>
                  <a:txBody>
                    <a:bodyPr/>
                    <a:lstStyle/>
                    <a:p>
                      <a:pPr algn="ctr"/>
                      <a:r>
                        <a:rPr lang="en-US" sz="1600" b="1" dirty="0"/>
                        <a:t>FOCUS</a:t>
                      </a:r>
                    </a:p>
                  </a:txBody>
                  <a:tcPr/>
                </a:tc>
                <a:tc>
                  <a:txBody>
                    <a:bodyPr/>
                    <a:lstStyle/>
                    <a:p>
                      <a:pPr algn="ctr"/>
                      <a:r>
                        <a:rPr lang="en-US" sz="1600" b="1" dirty="0">
                          <a:solidFill>
                            <a:schemeClr val="bg1"/>
                          </a:solidFill>
                        </a:rPr>
                        <a:t>The Process</a:t>
                      </a:r>
                      <a:r>
                        <a:rPr lang="en-US" sz="1600" b="1" baseline="0" dirty="0">
                          <a:solidFill>
                            <a:schemeClr val="bg1"/>
                          </a:solidFill>
                        </a:rPr>
                        <a:t> of Getting Better</a:t>
                      </a:r>
                      <a:endParaRPr lang="en-US" sz="1600" b="1" dirty="0">
                        <a:solidFill>
                          <a:schemeClr val="bg1"/>
                        </a:solidFill>
                      </a:endParaRPr>
                    </a:p>
                  </a:txBody>
                  <a:tcPr/>
                </a:tc>
                <a:extLst>
                  <a:ext uri="{0D108BD9-81ED-4DB2-BD59-A6C34878D82A}">
                    <a16:rowId xmlns:a16="http://schemas.microsoft.com/office/drawing/2014/main" val="1857106920"/>
                  </a:ext>
                </a:extLst>
              </a:tr>
            </a:tbl>
          </a:graphicData>
        </a:graphic>
      </p:graphicFrame>
      <p:sp>
        <p:nvSpPr>
          <p:cNvPr id="5" name="TextBox 4"/>
          <p:cNvSpPr txBox="1"/>
          <p:nvPr/>
        </p:nvSpPr>
        <p:spPr>
          <a:xfrm>
            <a:off x="4637314" y="5037084"/>
            <a:ext cx="3644537" cy="369332"/>
          </a:xfrm>
          <a:prstGeom prst="rect">
            <a:avLst/>
          </a:prstGeom>
          <a:noFill/>
        </p:spPr>
        <p:txBody>
          <a:bodyPr wrap="square" rtlCol="0">
            <a:spAutoFit/>
          </a:bodyPr>
          <a:lstStyle/>
          <a:p>
            <a:r>
              <a:rPr lang="en-US" b="1" dirty="0">
                <a:solidFill>
                  <a:srgbClr val="00B0F0"/>
                </a:solidFill>
                <a:hlinkClick r:id="rId3"/>
              </a:rPr>
              <a:t>Train Ugly - Growth Mindset</a:t>
            </a:r>
            <a:endParaRPr lang="en-US" b="1" dirty="0">
              <a:solidFill>
                <a:srgbClr val="00B0F0"/>
              </a:solidFill>
            </a:endParaRPr>
          </a:p>
        </p:txBody>
      </p:sp>
    </p:spTree>
    <p:extLst>
      <p:ext uri="{BB962C8B-B14F-4D97-AF65-F5344CB8AC3E}">
        <p14:creationId xmlns:p14="http://schemas.microsoft.com/office/powerpoint/2010/main" val="25892093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 – What are you going to do differently now?</a:t>
            </a:r>
          </a:p>
        </p:txBody>
      </p:sp>
      <p:sp>
        <p:nvSpPr>
          <p:cNvPr id="3" name="Content Placeholder 2"/>
          <p:cNvSpPr>
            <a:spLocks noGrp="1"/>
          </p:cNvSpPr>
          <p:nvPr>
            <p:ph idx="1"/>
          </p:nvPr>
        </p:nvSpPr>
        <p:spPr>
          <a:xfrm>
            <a:off x="238125" y="2406224"/>
            <a:ext cx="8905875" cy="4483313"/>
          </a:xfrm>
        </p:spPr>
        <p:txBody>
          <a:bodyPr>
            <a:noAutofit/>
          </a:bodyPr>
          <a:lstStyle/>
          <a:p>
            <a:r>
              <a:rPr lang="en-US" sz="2200" b="1" dirty="0"/>
              <a:t>Willpower =  key role in academic success</a:t>
            </a:r>
          </a:p>
          <a:p>
            <a:r>
              <a:rPr lang="en-US" sz="2200" b="1" dirty="0"/>
              <a:t>Improving willpower in one area leads to overall improvement</a:t>
            </a:r>
          </a:p>
          <a:p>
            <a:r>
              <a:rPr lang="en-US" sz="2200" b="1" dirty="0"/>
              <a:t>Positive habits reduce demands on willpower</a:t>
            </a:r>
          </a:p>
          <a:p>
            <a:r>
              <a:rPr lang="en-US" sz="2200" b="1" dirty="0"/>
              <a:t>Keystone habits  - </a:t>
            </a:r>
            <a:r>
              <a:rPr lang="en-US" sz="1800" b="1" dirty="0"/>
              <a:t>Sleep, Exercise, Diet, Stress Management, Study</a:t>
            </a:r>
          </a:p>
          <a:p>
            <a:r>
              <a:rPr lang="en-US" sz="2200" b="1" dirty="0"/>
              <a:t>Self-regulation can be improved </a:t>
            </a:r>
          </a:p>
          <a:p>
            <a:pPr lvl="1"/>
            <a:r>
              <a:rPr lang="en-US" sz="2000" b="1" dirty="0"/>
              <a:t>Chaos, Stability, Flexibility, Mastery</a:t>
            </a:r>
          </a:p>
          <a:p>
            <a:r>
              <a:rPr lang="en-US" sz="2200" b="1" dirty="0"/>
              <a:t>Behaviors, thoughts, and feelings can interfere with success</a:t>
            </a:r>
          </a:p>
          <a:p>
            <a:r>
              <a:rPr lang="en-US" sz="2200" b="1" dirty="0"/>
              <a:t>Academic willpower can be strengthened</a:t>
            </a:r>
          </a:p>
          <a:p>
            <a:pPr lvl="1"/>
            <a:r>
              <a:rPr lang="en-US" sz="2000" b="1" dirty="0"/>
              <a:t>Ownership, Self-Esteem, Intent, Initiation, Self-Talk, Mindset</a:t>
            </a:r>
          </a:p>
          <a:p>
            <a:pPr marL="0" indent="0">
              <a:buNone/>
            </a:pPr>
            <a:endParaRPr lang="en-US" sz="2200" b="1" dirty="0"/>
          </a:p>
        </p:txBody>
      </p:sp>
    </p:spTree>
    <p:extLst>
      <p:ext uri="{BB962C8B-B14F-4D97-AF65-F5344CB8AC3E}">
        <p14:creationId xmlns:p14="http://schemas.microsoft.com/office/powerpoint/2010/main" val="40452202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2"/>
          <p:cNvSpPr txBox="1">
            <a:spLocks/>
          </p:cNvSpPr>
          <p:nvPr/>
        </p:nvSpPr>
        <p:spPr>
          <a:xfrm>
            <a:off x="329531" y="281301"/>
            <a:ext cx="8814469" cy="595000"/>
          </a:xfrm>
          <a:prstGeom prst="rect">
            <a:avLst/>
          </a:prstGeom>
        </p:spPr>
        <p:txBody>
          <a:bodyPr>
            <a:normAutofit fontScale="92500" lnSpcReduction="20000"/>
          </a:bodyPr>
          <a:lstStyle>
            <a:lvl1pPr marL="257175" indent="-257175" algn="l" defTabSz="342900" rtl="0" eaLnBrk="1" latinLnBrk="0" hangingPunct="1">
              <a:spcBef>
                <a:spcPct val="20000"/>
              </a:spcBef>
              <a:spcAft>
                <a:spcPts val="450"/>
              </a:spcAft>
              <a:buClr>
                <a:schemeClr val="accent1"/>
              </a:buClr>
              <a:buFont typeface="Wingdings" charset="2"/>
              <a:buChar char="ü"/>
              <a:defRPr sz="1350" kern="1200">
                <a:solidFill>
                  <a:schemeClr val="tx1"/>
                </a:solidFill>
                <a:latin typeface="+mn-lt"/>
                <a:ea typeface="+mn-ea"/>
                <a:cs typeface="+mn-cs"/>
              </a:defRPr>
            </a:lvl1pPr>
            <a:lvl2pPr marL="557213" indent="-214313" algn="l" defTabSz="342900" rtl="0" eaLnBrk="1" latinLnBrk="0" hangingPunct="1">
              <a:spcBef>
                <a:spcPct val="20000"/>
              </a:spcBef>
              <a:spcAft>
                <a:spcPts val="450"/>
              </a:spcAft>
              <a:buClr>
                <a:schemeClr val="accent1"/>
              </a:buClr>
              <a:buFont typeface="Wingdings" charset="2"/>
              <a:buChar char="ü"/>
              <a:defRPr sz="1200" kern="1200">
                <a:solidFill>
                  <a:schemeClr val="tx1"/>
                </a:solidFill>
                <a:latin typeface="+mn-lt"/>
                <a:ea typeface="+mn-ea"/>
                <a:cs typeface="+mn-cs"/>
              </a:defRPr>
            </a:lvl2pPr>
            <a:lvl3pPr marL="857250" indent="-171450" algn="l" defTabSz="342900" rtl="0" eaLnBrk="1" latinLnBrk="0" hangingPunct="1">
              <a:spcBef>
                <a:spcPct val="20000"/>
              </a:spcBef>
              <a:spcAft>
                <a:spcPts val="450"/>
              </a:spcAft>
              <a:buClr>
                <a:schemeClr val="accent1"/>
              </a:buClr>
              <a:buFont typeface="Wingdings" charset="2"/>
              <a:buChar char="ü"/>
              <a:defRPr sz="1050" kern="1200">
                <a:solidFill>
                  <a:schemeClr val="tx1"/>
                </a:solidFill>
                <a:latin typeface="+mn-lt"/>
                <a:ea typeface="+mn-ea"/>
                <a:cs typeface="+mn-cs"/>
              </a:defRPr>
            </a:lvl3pPr>
            <a:lvl4pPr marL="1200150" indent="-171450" algn="l" defTabSz="342900" rtl="0" eaLnBrk="1" latinLnBrk="0" hangingPunct="1">
              <a:spcBef>
                <a:spcPct val="20000"/>
              </a:spcBef>
              <a:spcAft>
                <a:spcPts val="450"/>
              </a:spcAft>
              <a:buClr>
                <a:schemeClr val="accent1"/>
              </a:buClr>
              <a:buFont typeface="Wingdings" charset="2"/>
              <a:buChar char="ü"/>
              <a:defRPr sz="900" kern="1200">
                <a:solidFill>
                  <a:schemeClr val="tx1"/>
                </a:solidFill>
                <a:latin typeface="+mn-lt"/>
                <a:ea typeface="+mn-ea"/>
                <a:cs typeface="+mn-cs"/>
              </a:defRPr>
            </a:lvl4pPr>
            <a:lvl5pPr marL="1543050" indent="-171450" algn="l" defTabSz="342900" rtl="0" eaLnBrk="1" latinLnBrk="0" hangingPunct="1">
              <a:spcBef>
                <a:spcPct val="20000"/>
              </a:spcBef>
              <a:spcAft>
                <a:spcPts val="450"/>
              </a:spcAft>
              <a:buClr>
                <a:schemeClr val="accent1"/>
              </a:buClr>
              <a:buFont typeface="Wingdings" charset="2"/>
              <a:buChar char="ü"/>
              <a:defRPr sz="900" kern="1200">
                <a:solidFill>
                  <a:schemeClr val="tx1"/>
                </a:solidFill>
                <a:latin typeface="+mn-lt"/>
                <a:ea typeface="+mn-ea"/>
                <a:cs typeface="+mn-cs"/>
              </a:defRPr>
            </a:lvl5pPr>
            <a:lvl6pPr marL="1800000" indent="-171450" algn="l" defTabSz="342900" rtl="0" eaLnBrk="1" latinLnBrk="0" hangingPunct="1">
              <a:spcBef>
                <a:spcPct val="20000"/>
              </a:spcBef>
              <a:spcAft>
                <a:spcPts val="450"/>
              </a:spcAft>
              <a:buClr>
                <a:schemeClr val="accent1"/>
              </a:buClr>
              <a:buFont typeface="Wingdings 2" charset="2"/>
              <a:buChar char=""/>
              <a:defRPr sz="900" kern="1200">
                <a:solidFill>
                  <a:schemeClr val="tx1"/>
                </a:solidFill>
                <a:latin typeface="+mn-lt"/>
                <a:ea typeface="+mn-ea"/>
                <a:cs typeface="+mn-cs"/>
              </a:defRPr>
            </a:lvl6pPr>
            <a:lvl7pPr marL="2100000" indent="-171450" algn="l" defTabSz="342900" rtl="0" eaLnBrk="1" latinLnBrk="0" hangingPunct="1">
              <a:spcBef>
                <a:spcPct val="20000"/>
              </a:spcBef>
              <a:spcAft>
                <a:spcPts val="450"/>
              </a:spcAft>
              <a:buClr>
                <a:schemeClr val="accent1"/>
              </a:buClr>
              <a:buFont typeface="Wingdings 2" charset="2"/>
              <a:buChar char=""/>
              <a:defRPr sz="900" kern="1200">
                <a:solidFill>
                  <a:schemeClr val="tx1"/>
                </a:solidFill>
                <a:latin typeface="+mn-lt"/>
                <a:ea typeface="+mn-ea"/>
                <a:cs typeface="+mn-cs"/>
              </a:defRPr>
            </a:lvl7pPr>
            <a:lvl8pPr marL="2400000" indent="-171450" algn="l" defTabSz="342900" rtl="0" eaLnBrk="1" latinLnBrk="0" hangingPunct="1">
              <a:spcBef>
                <a:spcPct val="20000"/>
              </a:spcBef>
              <a:spcAft>
                <a:spcPts val="450"/>
              </a:spcAft>
              <a:buClr>
                <a:schemeClr val="accent1"/>
              </a:buClr>
              <a:buFont typeface="Wingdings 2" charset="2"/>
              <a:buChar char=""/>
              <a:defRPr sz="900" kern="1200">
                <a:solidFill>
                  <a:schemeClr val="tx1"/>
                </a:solidFill>
                <a:latin typeface="+mn-lt"/>
                <a:ea typeface="+mn-ea"/>
                <a:cs typeface="+mn-cs"/>
              </a:defRPr>
            </a:lvl8pPr>
            <a:lvl9pPr marL="2700000" indent="-171450" algn="l" defTabSz="342900" rtl="0" eaLnBrk="1" latinLnBrk="0" hangingPunct="1">
              <a:spcBef>
                <a:spcPct val="20000"/>
              </a:spcBef>
              <a:spcAft>
                <a:spcPts val="450"/>
              </a:spcAft>
              <a:buClr>
                <a:schemeClr val="accent1"/>
              </a:buClr>
              <a:buFont typeface="Wingdings 2" charset="2"/>
              <a:buChar char=""/>
              <a:defRPr sz="900" kern="1200">
                <a:solidFill>
                  <a:schemeClr val="tx1"/>
                </a:solidFill>
                <a:latin typeface="+mn-lt"/>
                <a:ea typeface="+mn-ea"/>
                <a:cs typeface="+mn-cs"/>
              </a:defRPr>
            </a:lvl9pPr>
          </a:lstStyle>
          <a:p>
            <a:pPr marL="0" indent="0">
              <a:buNone/>
            </a:pPr>
            <a:r>
              <a:rPr lang="en-US" sz="3600" b="1" dirty="0"/>
              <a:t>A Challenge…</a:t>
            </a:r>
          </a:p>
          <a:p>
            <a:pPr marL="0" indent="0">
              <a:buNone/>
            </a:pPr>
            <a:endParaRPr lang="en-US" sz="3600" b="1" dirty="0"/>
          </a:p>
        </p:txBody>
      </p:sp>
      <p:sp>
        <p:nvSpPr>
          <p:cNvPr id="5" name="Text Placeholder 2"/>
          <p:cNvSpPr txBox="1">
            <a:spLocks/>
          </p:cNvSpPr>
          <p:nvPr/>
        </p:nvSpPr>
        <p:spPr>
          <a:xfrm>
            <a:off x="164765" y="6370001"/>
            <a:ext cx="8814469" cy="595000"/>
          </a:xfrm>
          <a:prstGeom prst="rect">
            <a:avLst/>
          </a:prstGeom>
        </p:spPr>
        <p:txBody>
          <a:bodyPr>
            <a:normAutofit/>
          </a:bodyPr>
          <a:lstStyle>
            <a:lvl1pPr marL="257175" indent="-257175" algn="l" defTabSz="342900" rtl="0" eaLnBrk="1" latinLnBrk="0" hangingPunct="1">
              <a:spcBef>
                <a:spcPct val="20000"/>
              </a:spcBef>
              <a:spcAft>
                <a:spcPts val="450"/>
              </a:spcAft>
              <a:buClr>
                <a:schemeClr val="accent1"/>
              </a:buClr>
              <a:buFont typeface="Wingdings" charset="2"/>
              <a:buChar char="ü"/>
              <a:defRPr sz="1350" kern="1200">
                <a:solidFill>
                  <a:schemeClr val="tx1"/>
                </a:solidFill>
                <a:latin typeface="+mn-lt"/>
                <a:ea typeface="+mn-ea"/>
                <a:cs typeface="+mn-cs"/>
              </a:defRPr>
            </a:lvl1pPr>
            <a:lvl2pPr marL="557213" indent="-214313" algn="l" defTabSz="342900" rtl="0" eaLnBrk="1" latinLnBrk="0" hangingPunct="1">
              <a:spcBef>
                <a:spcPct val="20000"/>
              </a:spcBef>
              <a:spcAft>
                <a:spcPts val="450"/>
              </a:spcAft>
              <a:buClr>
                <a:schemeClr val="accent1"/>
              </a:buClr>
              <a:buFont typeface="Wingdings" charset="2"/>
              <a:buChar char="ü"/>
              <a:defRPr sz="1200" kern="1200">
                <a:solidFill>
                  <a:schemeClr val="tx1"/>
                </a:solidFill>
                <a:latin typeface="+mn-lt"/>
                <a:ea typeface="+mn-ea"/>
                <a:cs typeface="+mn-cs"/>
              </a:defRPr>
            </a:lvl2pPr>
            <a:lvl3pPr marL="857250" indent="-171450" algn="l" defTabSz="342900" rtl="0" eaLnBrk="1" latinLnBrk="0" hangingPunct="1">
              <a:spcBef>
                <a:spcPct val="20000"/>
              </a:spcBef>
              <a:spcAft>
                <a:spcPts val="450"/>
              </a:spcAft>
              <a:buClr>
                <a:schemeClr val="accent1"/>
              </a:buClr>
              <a:buFont typeface="Wingdings" charset="2"/>
              <a:buChar char="ü"/>
              <a:defRPr sz="1050" kern="1200">
                <a:solidFill>
                  <a:schemeClr val="tx1"/>
                </a:solidFill>
                <a:latin typeface="+mn-lt"/>
                <a:ea typeface="+mn-ea"/>
                <a:cs typeface="+mn-cs"/>
              </a:defRPr>
            </a:lvl3pPr>
            <a:lvl4pPr marL="1200150" indent="-171450" algn="l" defTabSz="342900" rtl="0" eaLnBrk="1" latinLnBrk="0" hangingPunct="1">
              <a:spcBef>
                <a:spcPct val="20000"/>
              </a:spcBef>
              <a:spcAft>
                <a:spcPts val="450"/>
              </a:spcAft>
              <a:buClr>
                <a:schemeClr val="accent1"/>
              </a:buClr>
              <a:buFont typeface="Wingdings" charset="2"/>
              <a:buChar char="ü"/>
              <a:defRPr sz="900" kern="1200">
                <a:solidFill>
                  <a:schemeClr val="tx1"/>
                </a:solidFill>
                <a:latin typeface="+mn-lt"/>
                <a:ea typeface="+mn-ea"/>
                <a:cs typeface="+mn-cs"/>
              </a:defRPr>
            </a:lvl4pPr>
            <a:lvl5pPr marL="1543050" indent="-171450" algn="l" defTabSz="342900" rtl="0" eaLnBrk="1" latinLnBrk="0" hangingPunct="1">
              <a:spcBef>
                <a:spcPct val="20000"/>
              </a:spcBef>
              <a:spcAft>
                <a:spcPts val="450"/>
              </a:spcAft>
              <a:buClr>
                <a:schemeClr val="accent1"/>
              </a:buClr>
              <a:buFont typeface="Wingdings" charset="2"/>
              <a:buChar char="ü"/>
              <a:defRPr sz="900" kern="1200">
                <a:solidFill>
                  <a:schemeClr val="tx1"/>
                </a:solidFill>
                <a:latin typeface="+mn-lt"/>
                <a:ea typeface="+mn-ea"/>
                <a:cs typeface="+mn-cs"/>
              </a:defRPr>
            </a:lvl5pPr>
            <a:lvl6pPr marL="1800000" indent="-171450" algn="l" defTabSz="342900" rtl="0" eaLnBrk="1" latinLnBrk="0" hangingPunct="1">
              <a:spcBef>
                <a:spcPct val="20000"/>
              </a:spcBef>
              <a:spcAft>
                <a:spcPts val="450"/>
              </a:spcAft>
              <a:buClr>
                <a:schemeClr val="accent1"/>
              </a:buClr>
              <a:buFont typeface="Wingdings 2" charset="2"/>
              <a:buChar char=""/>
              <a:defRPr sz="900" kern="1200">
                <a:solidFill>
                  <a:schemeClr val="tx1"/>
                </a:solidFill>
                <a:latin typeface="+mn-lt"/>
                <a:ea typeface="+mn-ea"/>
                <a:cs typeface="+mn-cs"/>
              </a:defRPr>
            </a:lvl6pPr>
            <a:lvl7pPr marL="2100000" indent="-171450" algn="l" defTabSz="342900" rtl="0" eaLnBrk="1" latinLnBrk="0" hangingPunct="1">
              <a:spcBef>
                <a:spcPct val="20000"/>
              </a:spcBef>
              <a:spcAft>
                <a:spcPts val="450"/>
              </a:spcAft>
              <a:buClr>
                <a:schemeClr val="accent1"/>
              </a:buClr>
              <a:buFont typeface="Wingdings 2" charset="2"/>
              <a:buChar char=""/>
              <a:defRPr sz="900" kern="1200">
                <a:solidFill>
                  <a:schemeClr val="tx1"/>
                </a:solidFill>
                <a:latin typeface="+mn-lt"/>
                <a:ea typeface="+mn-ea"/>
                <a:cs typeface="+mn-cs"/>
              </a:defRPr>
            </a:lvl7pPr>
            <a:lvl8pPr marL="2400000" indent="-171450" algn="l" defTabSz="342900" rtl="0" eaLnBrk="1" latinLnBrk="0" hangingPunct="1">
              <a:spcBef>
                <a:spcPct val="20000"/>
              </a:spcBef>
              <a:spcAft>
                <a:spcPts val="450"/>
              </a:spcAft>
              <a:buClr>
                <a:schemeClr val="accent1"/>
              </a:buClr>
              <a:buFont typeface="Wingdings 2" charset="2"/>
              <a:buChar char=""/>
              <a:defRPr sz="900" kern="1200">
                <a:solidFill>
                  <a:schemeClr val="tx1"/>
                </a:solidFill>
                <a:latin typeface="+mn-lt"/>
                <a:ea typeface="+mn-ea"/>
                <a:cs typeface="+mn-cs"/>
              </a:defRPr>
            </a:lvl8pPr>
            <a:lvl9pPr marL="2700000" indent="-171450" algn="l" defTabSz="342900" rtl="0" eaLnBrk="1" latinLnBrk="0" hangingPunct="1">
              <a:spcBef>
                <a:spcPct val="20000"/>
              </a:spcBef>
              <a:spcAft>
                <a:spcPts val="450"/>
              </a:spcAft>
              <a:buClr>
                <a:schemeClr val="accent1"/>
              </a:buClr>
              <a:buFont typeface="Wingdings 2" charset="2"/>
              <a:buChar char=""/>
              <a:defRPr sz="900" kern="1200">
                <a:solidFill>
                  <a:schemeClr val="tx1"/>
                </a:solidFill>
                <a:latin typeface="+mn-lt"/>
                <a:ea typeface="+mn-ea"/>
                <a:cs typeface="+mn-cs"/>
              </a:defRPr>
            </a:lvl9pPr>
          </a:lstStyle>
          <a:p>
            <a:pPr marL="0" indent="0">
              <a:buNone/>
            </a:pPr>
            <a:r>
              <a:rPr lang="en-US" sz="1800" dirty="0"/>
              <a:t>Thomas Frank, College </a:t>
            </a:r>
            <a:r>
              <a:rPr lang="en-US" sz="1800"/>
              <a:t>Info Geek - </a:t>
            </a:r>
            <a:endParaRPr lang="en-US" sz="1800" dirty="0"/>
          </a:p>
        </p:txBody>
      </p:sp>
      <p:pic>
        <p:nvPicPr>
          <p:cNvPr id="4" name="2c - How to Build Self Discipline - My #1 Exercis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857250"/>
            <a:ext cx="9144000" cy="5143500"/>
          </a:xfrm>
          <a:prstGeom prst="rect">
            <a:avLst/>
          </a:prstGeom>
        </p:spPr>
      </p:pic>
      <p:sp>
        <p:nvSpPr>
          <p:cNvPr id="6" name="Rectangle 5"/>
          <p:cNvSpPr/>
          <p:nvPr/>
        </p:nvSpPr>
        <p:spPr>
          <a:xfrm>
            <a:off x="4124325" y="6303281"/>
            <a:ext cx="5019675" cy="523220"/>
          </a:xfrm>
          <a:prstGeom prst="rect">
            <a:avLst/>
          </a:prstGeom>
        </p:spPr>
        <p:txBody>
          <a:bodyPr wrap="square">
            <a:spAutoFit/>
          </a:bodyPr>
          <a:lstStyle/>
          <a:p>
            <a:r>
              <a:rPr lang="en-US" sz="1400" dirty="0">
                <a:hlinkClick r:id="rId6"/>
              </a:rPr>
              <a:t>https://collegeinfogeek.com/cold-shower-1-exercise-building-self-discipline/</a:t>
            </a:r>
            <a:endParaRPr lang="en-US" sz="1400" dirty="0"/>
          </a:p>
        </p:txBody>
      </p:sp>
    </p:spTree>
    <p:extLst>
      <p:ext uri="{BB962C8B-B14F-4D97-AF65-F5344CB8AC3E}">
        <p14:creationId xmlns:p14="http://schemas.microsoft.com/office/powerpoint/2010/main" val="38292421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Self-Discipline, Self-Regulation, or Willpower?</a:t>
            </a:r>
          </a:p>
        </p:txBody>
      </p:sp>
      <p:sp>
        <p:nvSpPr>
          <p:cNvPr id="3" name="Content Placeholder 2"/>
          <p:cNvSpPr>
            <a:spLocks noGrp="1"/>
          </p:cNvSpPr>
          <p:nvPr>
            <p:ph idx="1"/>
          </p:nvPr>
        </p:nvSpPr>
        <p:spPr>
          <a:xfrm>
            <a:off x="304800" y="2327062"/>
            <a:ext cx="8972550" cy="3636511"/>
          </a:xfrm>
        </p:spPr>
        <p:txBody>
          <a:bodyPr>
            <a:noAutofit/>
          </a:bodyPr>
          <a:lstStyle/>
          <a:p>
            <a:r>
              <a:rPr lang="en-US" sz="3600" b="1" dirty="0"/>
              <a:t>How do you define self-discipline?</a:t>
            </a:r>
          </a:p>
          <a:p>
            <a:r>
              <a:rPr lang="en-US" sz="3600" b="1" dirty="0"/>
              <a:t>Self-regulation?</a:t>
            </a:r>
          </a:p>
          <a:p>
            <a:r>
              <a:rPr lang="en-US" sz="3600" b="1" dirty="0"/>
              <a:t>Willpower?</a:t>
            </a:r>
          </a:p>
        </p:txBody>
      </p:sp>
    </p:spTree>
    <p:extLst>
      <p:ext uri="{BB962C8B-B14F-4D97-AF65-F5344CB8AC3E}">
        <p14:creationId xmlns:p14="http://schemas.microsoft.com/office/powerpoint/2010/main" val="6795863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7500" y="447188"/>
            <a:ext cx="8393625" cy="970450"/>
          </a:xfrm>
        </p:spPr>
        <p:txBody>
          <a:bodyPr/>
          <a:lstStyle/>
          <a:p>
            <a:r>
              <a:rPr lang="en-US" dirty="0"/>
              <a:t>How much willpower do you </a:t>
            </a:r>
            <a:r>
              <a:rPr lang="en-US" i="1" dirty="0"/>
              <a:t>currently</a:t>
            </a:r>
            <a:r>
              <a:rPr lang="en-US" dirty="0"/>
              <a:t> have?</a:t>
            </a:r>
          </a:p>
        </p:txBody>
      </p:sp>
      <p:sp>
        <p:nvSpPr>
          <p:cNvPr id="3" name="Content Placeholder 2"/>
          <p:cNvSpPr>
            <a:spLocks noGrp="1"/>
          </p:cNvSpPr>
          <p:nvPr>
            <p:ph idx="1"/>
          </p:nvPr>
        </p:nvSpPr>
        <p:spPr>
          <a:xfrm>
            <a:off x="490209" y="2365162"/>
            <a:ext cx="7915931" cy="3636511"/>
          </a:xfrm>
        </p:spPr>
        <p:txBody>
          <a:bodyPr>
            <a:normAutofit/>
          </a:bodyPr>
          <a:lstStyle/>
          <a:p>
            <a:r>
              <a:rPr lang="en-US" sz="3200" b="1" dirty="0"/>
              <a:t>College often tests our willpower</a:t>
            </a:r>
          </a:p>
          <a:p>
            <a:pPr lvl="1"/>
            <a:r>
              <a:rPr lang="en-US" sz="2400" b="1" dirty="0"/>
              <a:t>Assumes/requires a high degree of self-discipline</a:t>
            </a:r>
          </a:p>
          <a:p>
            <a:pPr lvl="1"/>
            <a:r>
              <a:rPr lang="en-US" sz="2400" b="1" dirty="0"/>
              <a:t>Students enter with varied experience and skill</a:t>
            </a:r>
          </a:p>
          <a:p>
            <a:pPr lvl="1"/>
            <a:endParaRPr lang="en-US" sz="2400" b="1" dirty="0"/>
          </a:p>
          <a:p>
            <a:r>
              <a:rPr lang="en-US" sz="3200" b="1" dirty="0"/>
              <a:t>Willpower Self-Assessment Exercise</a:t>
            </a:r>
          </a:p>
        </p:txBody>
      </p:sp>
    </p:spTree>
    <p:extLst>
      <p:ext uri="{BB962C8B-B14F-4D97-AF65-F5344CB8AC3E}">
        <p14:creationId xmlns:p14="http://schemas.microsoft.com/office/powerpoint/2010/main" val="1968814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2"/>
          <p:cNvSpPr txBox="1">
            <a:spLocks/>
          </p:cNvSpPr>
          <p:nvPr/>
        </p:nvSpPr>
        <p:spPr>
          <a:xfrm>
            <a:off x="5483775" y="281300"/>
            <a:ext cx="3660225" cy="2295525"/>
          </a:xfrm>
          <a:prstGeom prst="rect">
            <a:avLst/>
          </a:prstGeom>
        </p:spPr>
        <p:txBody>
          <a:bodyPr>
            <a:normAutofit/>
          </a:bodyPr>
          <a:lstStyle>
            <a:lvl1pPr marL="257175" indent="-257175" algn="l" defTabSz="342900" rtl="0" eaLnBrk="1" latinLnBrk="0" hangingPunct="1">
              <a:spcBef>
                <a:spcPct val="20000"/>
              </a:spcBef>
              <a:spcAft>
                <a:spcPts val="450"/>
              </a:spcAft>
              <a:buClr>
                <a:schemeClr val="accent1"/>
              </a:buClr>
              <a:buFont typeface="Wingdings" charset="2"/>
              <a:buChar char="ü"/>
              <a:defRPr sz="1350" kern="1200">
                <a:solidFill>
                  <a:schemeClr val="tx1"/>
                </a:solidFill>
                <a:latin typeface="+mn-lt"/>
                <a:ea typeface="+mn-ea"/>
                <a:cs typeface="+mn-cs"/>
              </a:defRPr>
            </a:lvl1pPr>
            <a:lvl2pPr marL="557213" indent="-214313" algn="l" defTabSz="342900" rtl="0" eaLnBrk="1" latinLnBrk="0" hangingPunct="1">
              <a:spcBef>
                <a:spcPct val="20000"/>
              </a:spcBef>
              <a:spcAft>
                <a:spcPts val="450"/>
              </a:spcAft>
              <a:buClr>
                <a:schemeClr val="accent1"/>
              </a:buClr>
              <a:buFont typeface="Wingdings" charset="2"/>
              <a:buChar char="ü"/>
              <a:defRPr sz="1200" kern="1200">
                <a:solidFill>
                  <a:schemeClr val="tx1"/>
                </a:solidFill>
                <a:latin typeface="+mn-lt"/>
                <a:ea typeface="+mn-ea"/>
                <a:cs typeface="+mn-cs"/>
              </a:defRPr>
            </a:lvl2pPr>
            <a:lvl3pPr marL="857250" indent="-171450" algn="l" defTabSz="342900" rtl="0" eaLnBrk="1" latinLnBrk="0" hangingPunct="1">
              <a:spcBef>
                <a:spcPct val="20000"/>
              </a:spcBef>
              <a:spcAft>
                <a:spcPts val="450"/>
              </a:spcAft>
              <a:buClr>
                <a:schemeClr val="accent1"/>
              </a:buClr>
              <a:buFont typeface="Wingdings" charset="2"/>
              <a:buChar char="ü"/>
              <a:defRPr sz="1050" kern="1200">
                <a:solidFill>
                  <a:schemeClr val="tx1"/>
                </a:solidFill>
                <a:latin typeface="+mn-lt"/>
                <a:ea typeface="+mn-ea"/>
                <a:cs typeface="+mn-cs"/>
              </a:defRPr>
            </a:lvl3pPr>
            <a:lvl4pPr marL="1200150" indent="-171450" algn="l" defTabSz="342900" rtl="0" eaLnBrk="1" latinLnBrk="0" hangingPunct="1">
              <a:spcBef>
                <a:spcPct val="20000"/>
              </a:spcBef>
              <a:spcAft>
                <a:spcPts val="450"/>
              </a:spcAft>
              <a:buClr>
                <a:schemeClr val="accent1"/>
              </a:buClr>
              <a:buFont typeface="Wingdings" charset="2"/>
              <a:buChar char="ü"/>
              <a:defRPr sz="900" kern="1200">
                <a:solidFill>
                  <a:schemeClr val="tx1"/>
                </a:solidFill>
                <a:latin typeface="+mn-lt"/>
                <a:ea typeface="+mn-ea"/>
                <a:cs typeface="+mn-cs"/>
              </a:defRPr>
            </a:lvl4pPr>
            <a:lvl5pPr marL="1543050" indent="-171450" algn="l" defTabSz="342900" rtl="0" eaLnBrk="1" latinLnBrk="0" hangingPunct="1">
              <a:spcBef>
                <a:spcPct val="20000"/>
              </a:spcBef>
              <a:spcAft>
                <a:spcPts val="450"/>
              </a:spcAft>
              <a:buClr>
                <a:schemeClr val="accent1"/>
              </a:buClr>
              <a:buFont typeface="Wingdings" charset="2"/>
              <a:buChar char="ü"/>
              <a:defRPr sz="900" kern="1200">
                <a:solidFill>
                  <a:schemeClr val="tx1"/>
                </a:solidFill>
                <a:latin typeface="+mn-lt"/>
                <a:ea typeface="+mn-ea"/>
                <a:cs typeface="+mn-cs"/>
              </a:defRPr>
            </a:lvl5pPr>
            <a:lvl6pPr marL="1800000" indent="-171450" algn="l" defTabSz="342900" rtl="0" eaLnBrk="1" latinLnBrk="0" hangingPunct="1">
              <a:spcBef>
                <a:spcPct val="20000"/>
              </a:spcBef>
              <a:spcAft>
                <a:spcPts val="450"/>
              </a:spcAft>
              <a:buClr>
                <a:schemeClr val="accent1"/>
              </a:buClr>
              <a:buFont typeface="Wingdings 2" charset="2"/>
              <a:buChar char=""/>
              <a:defRPr sz="900" kern="1200">
                <a:solidFill>
                  <a:schemeClr val="tx1"/>
                </a:solidFill>
                <a:latin typeface="+mn-lt"/>
                <a:ea typeface="+mn-ea"/>
                <a:cs typeface="+mn-cs"/>
              </a:defRPr>
            </a:lvl6pPr>
            <a:lvl7pPr marL="2100000" indent="-171450" algn="l" defTabSz="342900" rtl="0" eaLnBrk="1" latinLnBrk="0" hangingPunct="1">
              <a:spcBef>
                <a:spcPct val="20000"/>
              </a:spcBef>
              <a:spcAft>
                <a:spcPts val="450"/>
              </a:spcAft>
              <a:buClr>
                <a:schemeClr val="accent1"/>
              </a:buClr>
              <a:buFont typeface="Wingdings 2" charset="2"/>
              <a:buChar char=""/>
              <a:defRPr sz="900" kern="1200">
                <a:solidFill>
                  <a:schemeClr val="tx1"/>
                </a:solidFill>
                <a:latin typeface="+mn-lt"/>
                <a:ea typeface="+mn-ea"/>
                <a:cs typeface="+mn-cs"/>
              </a:defRPr>
            </a:lvl7pPr>
            <a:lvl8pPr marL="2400000" indent="-171450" algn="l" defTabSz="342900" rtl="0" eaLnBrk="1" latinLnBrk="0" hangingPunct="1">
              <a:spcBef>
                <a:spcPct val="20000"/>
              </a:spcBef>
              <a:spcAft>
                <a:spcPts val="450"/>
              </a:spcAft>
              <a:buClr>
                <a:schemeClr val="accent1"/>
              </a:buClr>
              <a:buFont typeface="Wingdings 2" charset="2"/>
              <a:buChar char=""/>
              <a:defRPr sz="900" kern="1200">
                <a:solidFill>
                  <a:schemeClr val="tx1"/>
                </a:solidFill>
                <a:latin typeface="+mn-lt"/>
                <a:ea typeface="+mn-ea"/>
                <a:cs typeface="+mn-cs"/>
              </a:defRPr>
            </a:lvl8pPr>
            <a:lvl9pPr marL="2700000" indent="-171450" algn="l" defTabSz="342900" rtl="0" eaLnBrk="1" latinLnBrk="0" hangingPunct="1">
              <a:spcBef>
                <a:spcPct val="20000"/>
              </a:spcBef>
              <a:spcAft>
                <a:spcPts val="450"/>
              </a:spcAft>
              <a:buClr>
                <a:schemeClr val="accent1"/>
              </a:buClr>
              <a:buFont typeface="Wingdings 2" charset="2"/>
              <a:buChar char=""/>
              <a:defRPr sz="900" kern="1200">
                <a:solidFill>
                  <a:schemeClr val="tx1"/>
                </a:solidFill>
                <a:latin typeface="+mn-lt"/>
                <a:ea typeface="+mn-ea"/>
                <a:cs typeface="+mn-cs"/>
              </a:defRPr>
            </a:lvl9pPr>
          </a:lstStyle>
          <a:p>
            <a:pPr marL="0" indent="0">
              <a:buNone/>
            </a:pPr>
            <a:r>
              <a:rPr lang="en-US" sz="3600" b="1" dirty="0"/>
              <a:t>Why is this important?  What does the research say?</a:t>
            </a:r>
          </a:p>
        </p:txBody>
      </p:sp>
      <p:sp>
        <p:nvSpPr>
          <p:cNvPr id="3" name="Freeform 6"/>
          <p:cNvSpPr>
            <a:spLocks noChangeAspect="1"/>
          </p:cNvSpPr>
          <p:nvPr/>
        </p:nvSpPr>
        <p:spPr bwMode="auto">
          <a:xfrm>
            <a:off x="323848" y="176335"/>
            <a:ext cx="5048252" cy="3281240"/>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1"/>
          </a:lnRef>
          <a:fillRef idx="3">
            <a:schemeClr val="accent1"/>
          </a:fillRef>
          <a:effectRef idx="2">
            <a:schemeClr val="accent1"/>
          </a:effectRef>
          <a:fontRef idx="minor">
            <a:schemeClr val="lt1"/>
          </a:fontRef>
        </p:style>
      </p:sp>
      <p:sp>
        <p:nvSpPr>
          <p:cNvPr id="4" name="Title 1"/>
          <p:cNvSpPr txBox="1">
            <a:spLocks/>
          </p:cNvSpPr>
          <p:nvPr/>
        </p:nvSpPr>
        <p:spPr>
          <a:xfrm>
            <a:off x="540529" y="278628"/>
            <a:ext cx="4614887" cy="2696257"/>
          </a:xfrm>
          <a:prstGeom prst="rect">
            <a:avLst/>
          </a:prstGeom>
          <a:ln>
            <a:noFill/>
          </a:ln>
          <a:effectLst>
            <a:outerShdw blurRad="107950" dist="12700" dir="5400000" algn="ctr">
              <a:srgbClr val="000000"/>
            </a:outerShdw>
          </a:effectLst>
        </p:spPr>
        <p:txBody>
          <a:bodyPr/>
          <a:lstStyle>
            <a:lvl1pPr algn="l" defTabSz="342900" rtl="0" eaLnBrk="1" latinLnBrk="0" hangingPunct="1">
              <a:spcBef>
                <a:spcPct val="0"/>
              </a:spcBef>
              <a:buNone/>
              <a:defRPr sz="3000" b="1" kern="1200">
                <a:solidFill>
                  <a:srgbClr val="FEFEFE"/>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400" dirty="0"/>
              <a:t>“Self-control is a vital strength and key to success in life”</a:t>
            </a:r>
            <a:br>
              <a:rPr lang="en-US" sz="2400" dirty="0"/>
            </a:br>
            <a:br>
              <a:rPr lang="en-US" sz="2400" dirty="0"/>
            </a:br>
            <a:r>
              <a:rPr lang="en-US" sz="2400" dirty="0">
                <a:solidFill>
                  <a:schemeClr val="tx1"/>
                </a:solidFill>
                <a:effectLst>
                  <a:outerShdw dist="38100" dir="2700000" algn="tl" rotWithShape="0">
                    <a:srgbClr val="0000FF"/>
                  </a:outerShdw>
                </a:effectLst>
              </a:rPr>
              <a:t>“Self-control…was the only trait that predicted a student’s grade–point average in college”</a:t>
            </a:r>
            <a:r>
              <a:rPr lang="en-US" sz="1400" dirty="0">
                <a:solidFill>
                  <a:schemeClr val="tx1"/>
                </a:solidFill>
                <a:effectLst>
                  <a:outerShdw dist="38100" dir="2700000" algn="tl" rotWithShape="0">
                    <a:srgbClr val="0000FF"/>
                  </a:outerShdw>
                </a:effectLst>
              </a:rPr>
              <a:t>	</a:t>
            </a:r>
            <a:r>
              <a:rPr lang="en-US" sz="1400" dirty="0"/>
              <a:t>		</a:t>
            </a:r>
            <a:r>
              <a:rPr lang="en-US" sz="1400" i="1" dirty="0"/>
              <a:t>~ </a:t>
            </a:r>
            <a:r>
              <a:rPr lang="en-US" sz="1400" i="1" dirty="0" err="1"/>
              <a:t>Baumeister</a:t>
            </a:r>
            <a:r>
              <a:rPr lang="en-US" sz="1400" i="1" dirty="0"/>
              <a:t> &amp; Tierney </a:t>
            </a:r>
          </a:p>
        </p:txBody>
      </p:sp>
      <p:sp>
        <p:nvSpPr>
          <p:cNvPr id="5" name="Freeform 6"/>
          <p:cNvSpPr>
            <a:spLocks noChangeAspect="1"/>
          </p:cNvSpPr>
          <p:nvPr/>
        </p:nvSpPr>
        <p:spPr bwMode="auto">
          <a:xfrm>
            <a:off x="2156100" y="3457575"/>
            <a:ext cx="6543675" cy="3210900"/>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1"/>
          </a:lnRef>
          <a:fillRef idx="3">
            <a:schemeClr val="accent1"/>
          </a:fillRef>
          <a:effectRef idx="2">
            <a:schemeClr val="accent1"/>
          </a:effectRef>
          <a:fontRef idx="minor">
            <a:schemeClr val="lt1"/>
          </a:fontRef>
        </p:style>
      </p:sp>
      <p:sp>
        <p:nvSpPr>
          <p:cNvPr id="10" name="Title 1"/>
          <p:cNvSpPr txBox="1">
            <a:spLocks/>
          </p:cNvSpPr>
          <p:nvPr/>
        </p:nvSpPr>
        <p:spPr>
          <a:xfrm>
            <a:off x="2338607" y="3559868"/>
            <a:ext cx="6290335" cy="2696257"/>
          </a:xfrm>
          <a:prstGeom prst="rect">
            <a:avLst/>
          </a:prstGeom>
          <a:ln>
            <a:noFill/>
          </a:ln>
          <a:effectLst>
            <a:outerShdw blurRad="107950" dist="12700" dir="5400000" algn="ctr">
              <a:srgbClr val="000000"/>
            </a:outerShdw>
          </a:effectLst>
        </p:spPr>
        <p:txBody>
          <a:bodyPr/>
          <a:lstStyle>
            <a:lvl1pPr algn="l" defTabSz="342900" rtl="0" eaLnBrk="1" latinLnBrk="0" hangingPunct="1">
              <a:spcBef>
                <a:spcPct val="0"/>
              </a:spcBef>
              <a:buNone/>
              <a:defRPr sz="3000" b="1" kern="1200">
                <a:solidFill>
                  <a:srgbClr val="FEFEFE"/>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400" dirty="0"/>
              <a:t>“Self-discipline predicted academic performance (and which students would improve) more robustly than did IQ”</a:t>
            </a:r>
            <a:br>
              <a:rPr lang="en-US" sz="2400" dirty="0"/>
            </a:br>
            <a:br>
              <a:rPr lang="en-US" sz="2400" dirty="0"/>
            </a:br>
            <a:r>
              <a:rPr lang="en-US" sz="2400" dirty="0">
                <a:solidFill>
                  <a:schemeClr val="tx1"/>
                </a:solidFill>
                <a:effectLst>
                  <a:outerShdw dist="38100" dir="2700000" algn="tl" rotWithShape="0">
                    <a:srgbClr val="0000FF"/>
                  </a:outerShdw>
                </a:effectLst>
              </a:rPr>
              <a:t>“Self-discipline has a bigger effect on academic performance than does intellectual talent”</a:t>
            </a:r>
            <a:r>
              <a:rPr lang="en-US" sz="1400" dirty="0">
                <a:solidFill>
                  <a:schemeClr val="tx1"/>
                </a:solidFill>
                <a:effectLst>
                  <a:outerShdw dist="38100" dir="2700000" algn="tl" rotWithShape="0">
                    <a:srgbClr val="0000FF"/>
                  </a:outerShdw>
                </a:effectLst>
              </a:rPr>
              <a:t>	</a:t>
            </a:r>
            <a:r>
              <a:rPr lang="en-US" sz="1400" dirty="0"/>
              <a:t>					</a:t>
            </a:r>
            <a:r>
              <a:rPr lang="en-US" sz="1400" i="1" dirty="0"/>
              <a:t>~ </a:t>
            </a:r>
            <a:r>
              <a:rPr lang="en-US" sz="1400" i="1" dirty="0" err="1"/>
              <a:t>Duhigg</a:t>
            </a:r>
            <a:r>
              <a:rPr lang="en-US" sz="1400" i="1" dirty="0"/>
              <a:t> </a:t>
            </a:r>
          </a:p>
        </p:txBody>
      </p:sp>
    </p:spTree>
    <p:extLst>
      <p:ext uri="{BB962C8B-B14F-4D97-AF65-F5344CB8AC3E}">
        <p14:creationId xmlns:p14="http://schemas.microsoft.com/office/powerpoint/2010/main" val="11853946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7500" y="447188"/>
            <a:ext cx="8393625" cy="970450"/>
          </a:xfrm>
        </p:spPr>
        <p:txBody>
          <a:bodyPr/>
          <a:lstStyle/>
          <a:p>
            <a:r>
              <a:rPr lang="en-US" dirty="0"/>
              <a:t>What do we know about willpower?</a:t>
            </a:r>
          </a:p>
        </p:txBody>
      </p:sp>
      <p:sp>
        <p:nvSpPr>
          <p:cNvPr id="3" name="Content Placeholder 2"/>
          <p:cNvSpPr>
            <a:spLocks noGrp="1"/>
          </p:cNvSpPr>
          <p:nvPr>
            <p:ph idx="1"/>
          </p:nvPr>
        </p:nvSpPr>
        <p:spPr>
          <a:xfrm>
            <a:off x="381001" y="2003212"/>
            <a:ext cx="8318776" cy="3636511"/>
          </a:xfrm>
        </p:spPr>
        <p:txBody>
          <a:bodyPr>
            <a:normAutofit/>
          </a:bodyPr>
          <a:lstStyle/>
          <a:p>
            <a:r>
              <a:rPr lang="en-US" sz="2400" b="1" dirty="0"/>
              <a:t>Limited resource</a:t>
            </a:r>
          </a:p>
          <a:p>
            <a:r>
              <a:rPr lang="en-US" sz="2400" b="1" dirty="0"/>
              <a:t>Willpower does not remain constant day to day</a:t>
            </a:r>
          </a:p>
          <a:p>
            <a:r>
              <a:rPr lang="en-US" sz="2400" b="1" dirty="0"/>
              <a:t>Improving willpower in one area can “spillover” into others</a:t>
            </a:r>
          </a:p>
        </p:txBody>
      </p:sp>
      <p:grpSp>
        <p:nvGrpSpPr>
          <p:cNvPr id="9" name="Group 8"/>
          <p:cNvGrpSpPr/>
          <p:nvPr/>
        </p:nvGrpSpPr>
        <p:grpSpPr>
          <a:xfrm>
            <a:off x="642610" y="5334000"/>
            <a:ext cx="7834641" cy="1181100"/>
            <a:chOff x="490210" y="5210175"/>
            <a:chExt cx="7834641" cy="1181100"/>
          </a:xfrm>
        </p:grpSpPr>
        <p:sp>
          <p:nvSpPr>
            <p:cNvPr id="7" name="Freeform 6"/>
            <p:cNvSpPr>
              <a:spLocks noChangeAspect="1"/>
            </p:cNvSpPr>
            <p:nvPr/>
          </p:nvSpPr>
          <p:spPr bwMode="auto">
            <a:xfrm>
              <a:off x="490210" y="5210175"/>
              <a:ext cx="7834641" cy="1181100"/>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1"/>
            </a:lnRef>
            <a:fillRef idx="3">
              <a:schemeClr val="accent1"/>
            </a:fillRef>
            <a:effectRef idx="2">
              <a:schemeClr val="accent1"/>
            </a:effectRef>
            <a:fontRef idx="minor">
              <a:schemeClr val="lt1"/>
            </a:fontRef>
          </p:style>
        </p:sp>
        <p:sp>
          <p:nvSpPr>
            <p:cNvPr id="6" name="Rectangle 5"/>
            <p:cNvSpPr/>
            <p:nvPr/>
          </p:nvSpPr>
          <p:spPr>
            <a:xfrm>
              <a:off x="607501" y="5226512"/>
              <a:ext cx="7717350" cy="1015663"/>
            </a:xfrm>
            <a:prstGeom prst="rect">
              <a:avLst/>
            </a:prstGeom>
          </p:spPr>
          <p:txBody>
            <a:bodyPr wrap="square">
              <a:spAutoFit/>
            </a:bodyPr>
            <a:lstStyle/>
            <a:p>
              <a:r>
                <a:rPr lang="en-US" sz="2000" b="1" dirty="0"/>
                <a:t>“As people strengthened their willpower muscles in one part of their lives…that strength spilled over into (others)…Once willpower became stronger, it touched everything.”  </a:t>
              </a:r>
              <a:r>
                <a:rPr lang="en-US" sz="1400" b="1" dirty="0"/>
                <a:t>~</a:t>
              </a:r>
              <a:r>
                <a:rPr lang="en-US" sz="1400" b="1" dirty="0" err="1"/>
                <a:t>Duhigg</a:t>
              </a:r>
              <a:endParaRPr lang="en-US" sz="2000" b="1" dirty="0"/>
            </a:p>
          </p:txBody>
        </p:sp>
      </p:grpSp>
    </p:spTree>
    <p:extLst>
      <p:ext uri="{BB962C8B-B14F-4D97-AF65-F5344CB8AC3E}">
        <p14:creationId xmlns:p14="http://schemas.microsoft.com/office/powerpoint/2010/main" val="5998032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0149" y="817493"/>
            <a:ext cx="8393625" cy="655638"/>
          </a:xfrm>
        </p:spPr>
        <p:txBody>
          <a:bodyPr/>
          <a:lstStyle/>
          <a:p>
            <a:r>
              <a:rPr lang="en-US" sz="4000" dirty="0"/>
              <a:t>Habits: A Mixed Blessing</a:t>
            </a:r>
          </a:p>
        </p:txBody>
      </p:sp>
      <p:sp>
        <p:nvSpPr>
          <p:cNvPr id="3" name="Content Placeholder 2"/>
          <p:cNvSpPr>
            <a:spLocks noGrp="1"/>
          </p:cNvSpPr>
          <p:nvPr>
            <p:ph idx="1"/>
          </p:nvPr>
        </p:nvSpPr>
        <p:spPr>
          <a:xfrm>
            <a:off x="510118" y="5671030"/>
            <a:ext cx="8633882" cy="1186970"/>
          </a:xfrm>
        </p:spPr>
        <p:txBody>
          <a:bodyPr>
            <a:normAutofit/>
          </a:bodyPr>
          <a:lstStyle/>
          <a:p>
            <a:r>
              <a:rPr lang="en-US" sz="2400" b="1" dirty="0"/>
              <a:t>Positive or negative habits</a:t>
            </a:r>
          </a:p>
          <a:p>
            <a:r>
              <a:rPr lang="en-US" sz="2400" b="1" dirty="0"/>
              <a:t>“Keystone” habits</a:t>
            </a:r>
          </a:p>
        </p:txBody>
      </p:sp>
      <p:sp>
        <p:nvSpPr>
          <p:cNvPr id="7" name="Freeform 6"/>
          <p:cNvSpPr>
            <a:spLocks noChangeAspect="1"/>
          </p:cNvSpPr>
          <p:nvPr/>
        </p:nvSpPr>
        <p:spPr bwMode="auto">
          <a:xfrm>
            <a:off x="519642" y="2423564"/>
            <a:ext cx="7834641" cy="3247466"/>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1"/>
          </a:lnRef>
          <a:fillRef idx="3">
            <a:schemeClr val="accent1"/>
          </a:fillRef>
          <a:effectRef idx="2">
            <a:schemeClr val="accent1"/>
          </a:effectRef>
          <a:fontRef idx="minor">
            <a:schemeClr val="lt1"/>
          </a:fontRef>
        </p:style>
      </p:sp>
      <p:sp>
        <p:nvSpPr>
          <p:cNvPr id="8" name="Rectangle 7"/>
          <p:cNvSpPr/>
          <p:nvPr/>
        </p:nvSpPr>
        <p:spPr>
          <a:xfrm>
            <a:off x="519642" y="2450522"/>
            <a:ext cx="8114131" cy="3046988"/>
          </a:xfrm>
          <a:prstGeom prst="rect">
            <a:avLst/>
          </a:prstGeom>
        </p:spPr>
        <p:txBody>
          <a:bodyPr wrap="square">
            <a:spAutoFit/>
          </a:bodyPr>
          <a:lstStyle/>
          <a:p>
            <a:r>
              <a:rPr lang="en-US" sz="3200" b="1" dirty="0"/>
              <a:t>“Sometimes it looks like people with great self control aren’t working hard – but that’s because they’ve made it automatic.  Their willpower occurs without them having to think about it.”  										~Duckworth</a:t>
            </a:r>
            <a:endParaRPr lang="en-US" sz="3600" b="1" dirty="0"/>
          </a:p>
        </p:txBody>
      </p:sp>
    </p:spTree>
    <p:extLst>
      <p:ext uri="{BB962C8B-B14F-4D97-AF65-F5344CB8AC3E}">
        <p14:creationId xmlns:p14="http://schemas.microsoft.com/office/powerpoint/2010/main" val="33521686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b="8287"/>
          <a:stretch/>
        </p:blipFill>
        <p:spPr>
          <a:xfrm>
            <a:off x="1173185" y="1666875"/>
            <a:ext cx="6797629" cy="4800600"/>
          </a:xfrm>
          <a:prstGeom prst="rect">
            <a:avLst/>
          </a:prstGeom>
        </p:spPr>
      </p:pic>
      <p:sp>
        <p:nvSpPr>
          <p:cNvPr id="2" name="Text Placeholder 2"/>
          <p:cNvSpPr txBox="1">
            <a:spLocks/>
          </p:cNvSpPr>
          <p:nvPr/>
        </p:nvSpPr>
        <p:spPr>
          <a:xfrm>
            <a:off x="329531" y="281300"/>
            <a:ext cx="8814469" cy="1118875"/>
          </a:xfrm>
          <a:prstGeom prst="rect">
            <a:avLst/>
          </a:prstGeom>
        </p:spPr>
        <p:txBody>
          <a:bodyPr>
            <a:normAutofit/>
          </a:bodyPr>
          <a:lstStyle>
            <a:lvl1pPr marL="257175" indent="-257175" algn="l" defTabSz="342900" rtl="0" eaLnBrk="1" latinLnBrk="0" hangingPunct="1">
              <a:spcBef>
                <a:spcPct val="20000"/>
              </a:spcBef>
              <a:spcAft>
                <a:spcPts val="450"/>
              </a:spcAft>
              <a:buClr>
                <a:schemeClr val="accent1"/>
              </a:buClr>
              <a:buFont typeface="Wingdings" charset="2"/>
              <a:buChar char="ü"/>
              <a:defRPr sz="1350" kern="1200">
                <a:solidFill>
                  <a:schemeClr val="tx1"/>
                </a:solidFill>
                <a:latin typeface="+mn-lt"/>
                <a:ea typeface="+mn-ea"/>
                <a:cs typeface="+mn-cs"/>
              </a:defRPr>
            </a:lvl1pPr>
            <a:lvl2pPr marL="557213" indent="-214313" algn="l" defTabSz="342900" rtl="0" eaLnBrk="1" latinLnBrk="0" hangingPunct="1">
              <a:spcBef>
                <a:spcPct val="20000"/>
              </a:spcBef>
              <a:spcAft>
                <a:spcPts val="450"/>
              </a:spcAft>
              <a:buClr>
                <a:schemeClr val="accent1"/>
              </a:buClr>
              <a:buFont typeface="Wingdings" charset="2"/>
              <a:buChar char="ü"/>
              <a:defRPr sz="1200" kern="1200">
                <a:solidFill>
                  <a:schemeClr val="tx1"/>
                </a:solidFill>
                <a:latin typeface="+mn-lt"/>
                <a:ea typeface="+mn-ea"/>
                <a:cs typeface="+mn-cs"/>
              </a:defRPr>
            </a:lvl2pPr>
            <a:lvl3pPr marL="857250" indent="-171450" algn="l" defTabSz="342900" rtl="0" eaLnBrk="1" latinLnBrk="0" hangingPunct="1">
              <a:spcBef>
                <a:spcPct val="20000"/>
              </a:spcBef>
              <a:spcAft>
                <a:spcPts val="450"/>
              </a:spcAft>
              <a:buClr>
                <a:schemeClr val="accent1"/>
              </a:buClr>
              <a:buFont typeface="Wingdings" charset="2"/>
              <a:buChar char="ü"/>
              <a:defRPr sz="1050" kern="1200">
                <a:solidFill>
                  <a:schemeClr val="tx1"/>
                </a:solidFill>
                <a:latin typeface="+mn-lt"/>
                <a:ea typeface="+mn-ea"/>
                <a:cs typeface="+mn-cs"/>
              </a:defRPr>
            </a:lvl3pPr>
            <a:lvl4pPr marL="1200150" indent="-171450" algn="l" defTabSz="342900" rtl="0" eaLnBrk="1" latinLnBrk="0" hangingPunct="1">
              <a:spcBef>
                <a:spcPct val="20000"/>
              </a:spcBef>
              <a:spcAft>
                <a:spcPts val="450"/>
              </a:spcAft>
              <a:buClr>
                <a:schemeClr val="accent1"/>
              </a:buClr>
              <a:buFont typeface="Wingdings" charset="2"/>
              <a:buChar char="ü"/>
              <a:defRPr sz="900" kern="1200">
                <a:solidFill>
                  <a:schemeClr val="tx1"/>
                </a:solidFill>
                <a:latin typeface="+mn-lt"/>
                <a:ea typeface="+mn-ea"/>
                <a:cs typeface="+mn-cs"/>
              </a:defRPr>
            </a:lvl4pPr>
            <a:lvl5pPr marL="1543050" indent="-171450" algn="l" defTabSz="342900" rtl="0" eaLnBrk="1" latinLnBrk="0" hangingPunct="1">
              <a:spcBef>
                <a:spcPct val="20000"/>
              </a:spcBef>
              <a:spcAft>
                <a:spcPts val="450"/>
              </a:spcAft>
              <a:buClr>
                <a:schemeClr val="accent1"/>
              </a:buClr>
              <a:buFont typeface="Wingdings" charset="2"/>
              <a:buChar char="ü"/>
              <a:defRPr sz="900" kern="1200">
                <a:solidFill>
                  <a:schemeClr val="tx1"/>
                </a:solidFill>
                <a:latin typeface="+mn-lt"/>
                <a:ea typeface="+mn-ea"/>
                <a:cs typeface="+mn-cs"/>
              </a:defRPr>
            </a:lvl5pPr>
            <a:lvl6pPr marL="1800000" indent="-171450" algn="l" defTabSz="342900" rtl="0" eaLnBrk="1" latinLnBrk="0" hangingPunct="1">
              <a:spcBef>
                <a:spcPct val="20000"/>
              </a:spcBef>
              <a:spcAft>
                <a:spcPts val="450"/>
              </a:spcAft>
              <a:buClr>
                <a:schemeClr val="accent1"/>
              </a:buClr>
              <a:buFont typeface="Wingdings 2" charset="2"/>
              <a:buChar char=""/>
              <a:defRPr sz="900" kern="1200">
                <a:solidFill>
                  <a:schemeClr val="tx1"/>
                </a:solidFill>
                <a:latin typeface="+mn-lt"/>
                <a:ea typeface="+mn-ea"/>
                <a:cs typeface="+mn-cs"/>
              </a:defRPr>
            </a:lvl6pPr>
            <a:lvl7pPr marL="2100000" indent="-171450" algn="l" defTabSz="342900" rtl="0" eaLnBrk="1" latinLnBrk="0" hangingPunct="1">
              <a:spcBef>
                <a:spcPct val="20000"/>
              </a:spcBef>
              <a:spcAft>
                <a:spcPts val="450"/>
              </a:spcAft>
              <a:buClr>
                <a:schemeClr val="accent1"/>
              </a:buClr>
              <a:buFont typeface="Wingdings 2" charset="2"/>
              <a:buChar char=""/>
              <a:defRPr sz="900" kern="1200">
                <a:solidFill>
                  <a:schemeClr val="tx1"/>
                </a:solidFill>
                <a:latin typeface="+mn-lt"/>
                <a:ea typeface="+mn-ea"/>
                <a:cs typeface="+mn-cs"/>
              </a:defRPr>
            </a:lvl7pPr>
            <a:lvl8pPr marL="2400000" indent="-171450" algn="l" defTabSz="342900" rtl="0" eaLnBrk="1" latinLnBrk="0" hangingPunct="1">
              <a:spcBef>
                <a:spcPct val="20000"/>
              </a:spcBef>
              <a:spcAft>
                <a:spcPts val="450"/>
              </a:spcAft>
              <a:buClr>
                <a:schemeClr val="accent1"/>
              </a:buClr>
              <a:buFont typeface="Wingdings 2" charset="2"/>
              <a:buChar char=""/>
              <a:defRPr sz="900" kern="1200">
                <a:solidFill>
                  <a:schemeClr val="tx1"/>
                </a:solidFill>
                <a:latin typeface="+mn-lt"/>
                <a:ea typeface="+mn-ea"/>
                <a:cs typeface="+mn-cs"/>
              </a:defRPr>
            </a:lvl8pPr>
            <a:lvl9pPr marL="2700000" indent="-171450" algn="l" defTabSz="342900" rtl="0" eaLnBrk="1" latinLnBrk="0" hangingPunct="1">
              <a:spcBef>
                <a:spcPct val="20000"/>
              </a:spcBef>
              <a:spcAft>
                <a:spcPts val="450"/>
              </a:spcAft>
              <a:buClr>
                <a:schemeClr val="accent1"/>
              </a:buClr>
              <a:buFont typeface="Wingdings 2" charset="2"/>
              <a:buChar char=""/>
              <a:defRPr sz="900" kern="1200">
                <a:solidFill>
                  <a:schemeClr val="tx1"/>
                </a:solidFill>
                <a:latin typeface="+mn-lt"/>
                <a:ea typeface="+mn-ea"/>
                <a:cs typeface="+mn-cs"/>
              </a:defRPr>
            </a:lvl9pPr>
          </a:lstStyle>
          <a:p>
            <a:pPr marL="0" indent="0">
              <a:buNone/>
            </a:pPr>
            <a:r>
              <a:rPr lang="en-US" sz="6000" b="1" dirty="0"/>
              <a:t>Keystone Habits</a:t>
            </a:r>
          </a:p>
        </p:txBody>
      </p:sp>
      <p:sp>
        <p:nvSpPr>
          <p:cNvPr id="4" name="Title 1"/>
          <p:cNvSpPr txBox="1">
            <a:spLocks/>
          </p:cNvSpPr>
          <p:nvPr/>
        </p:nvSpPr>
        <p:spPr>
          <a:xfrm>
            <a:off x="536240" y="1762125"/>
            <a:ext cx="7858124" cy="2209800"/>
          </a:xfrm>
          <a:prstGeom prst="rect">
            <a:avLst/>
          </a:prstGeom>
          <a:ln>
            <a:noFill/>
          </a:ln>
          <a:effectLst>
            <a:outerShdw blurRad="107950" dist="12700" dir="5400000" algn="ctr">
              <a:srgbClr val="000000"/>
            </a:outerShdw>
          </a:effectLst>
        </p:spPr>
        <p:txBody>
          <a:bodyPr/>
          <a:lstStyle>
            <a:lvl1pPr algn="l" defTabSz="342900" rtl="0" eaLnBrk="1" latinLnBrk="0" hangingPunct="1">
              <a:spcBef>
                <a:spcPct val="0"/>
              </a:spcBef>
              <a:buNone/>
              <a:defRPr sz="3000" b="1" kern="1200">
                <a:solidFill>
                  <a:srgbClr val="FEFEFE"/>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spcBef>
                <a:spcPts val="1200"/>
              </a:spcBef>
            </a:pPr>
            <a:r>
              <a:rPr lang="en-US" sz="5000" dirty="0"/>
              <a:t>Sufficient Sleep</a:t>
            </a:r>
          </a:p>
          <a:p>
            <a:pPr algn="ctr">
              <a:spcBef>
                <a:spcPts val="1200"/>
              </a:spcBef>
            </a:pPr>
            <a:r>
              <a:rPr lang="en-US" sz="5000" dirty="0"/>
              <a:t>Physical Exercise</a:t>
            </a:r>
          </a:p>
          <a:p>
            <a:pPr algn="ctr">
              <a:spcBef>
                <a:spcPts val="1200"/>
              </a:spcBef>
            </a:pPr>
            <a:r>
              <a:rPr lang="en-US" sz="5000" dirty="0"/>
              <a:t>Healthy Diet</a:t>
            </a:r>
          </a:p>
          <a:p>
            <a:pPr algn="ctr">
              <a:spcBef>
                <a:spcPts val="1200"/>
              </a:spcBef>
            </a:pPr>
            <a:r>
              <a:rPr lang="en-US" sz="5000" dirty="0"/>
              <a:t>Stress Management</a:t>
            </a:r>
          </a:p>
          <a:p>
            <a:pPr algn="ctr">
              <a:spcBef>
                <a:spcPts val="1200"/>
              </a:spcBef>
            </a:pPr>
            <a:r>
              <a:rPr lang="en-US" sz="5000" dirty="0"/>
              <a:t>Study?</a:t>
            </a:r>
          </a:p>
          <a:p>
            <a:pPr algn="ctr">
              <a:spcBef>
                <a:spcPts val="1200"/>
              </a:spcBef>
            </a:pPr>
            <a:endParaRPr lang="en-US" sz="5000" i="1" dirty="0"/>
          </a:p>
          <a:p>
            <a:pPr algn="ctr">
              <a:spcBef>
                <a:spcPts val="1200"/>
              </a:spcBef>
            </a:pPr>
            <a:endParaRPr lang="en-US" sz="5000" i="1" dirty="0"/>
          </a:p>
        </p:txBody>
      </p:sp>
    </p:spTree>
    <p:extLst>
      <p:ext uri="{BB962C8B-B14F-4D97-AF65-F5344CB8AC3E}">
        <p14:creationId xmlns:p14="http://schemas.microsoft.com/office/powerpoint/2010/main" val="16801465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7500" y="447188"/>
            <a:ext cx="8393625" cy="970450"/>
          </a:xfrm>
        </p:spPr>
        <p:txBody>
          <a:bodyPr/>
          <a:lstStyle/>
          <a:p>
            <a:r>
              <a:rPr lang="en-US" dirty="0"/>
              <a:t>Stages of Self-Regulation</a:t>
            </a:r>
          </a:p>
        </p:txBody>
      </p:sp>
      <p:sp>
        <p:nvSpPr>
          <p:cNvPr id="3" name="Content Placeholder 2"/>
          <p:cNvSpPr>
            <a:spLocks noGrp="1"/>
          </p:cNvSpPr>
          <p:nvPr>
            <p:ph idx="1"/>
          </p:nvPr>
        </p:nvSpPr>
        <p:spPr>
          <a:xfrm>
            <a:off x="423534" y="2558624"/>
            <a:ext cx="8310891" cy="3636511"/>
          </a:xfrm>
        </p:spPr>
        <p:txBody>
          <a:bodyPr>
            <a:noAutofit/>
          </a:bodyPr>
          <a:lstStyle/>
          <a:p>
            <a:pPr marL="514350" indent="-514350">
              <a:buFont typeface="+mj-lt"/>
              <a:buAutoNum type="arabicPeriod"/>
            </a:pPr>
            <a:r>
              <a:rPr lang="en-US" sz="3200" b="1" dirty="0"/>
              <a:t>Chaos</a:t>
            </a:r>
            <a:endParaRPr lang="en-US" sz="2400" b="1" dirty="0"/>
          </a:p>
          <a:p>
            <a:pPr marL="514350" indent="-514350">
              <a:buFont typeface="+mj-lt"/>
              <a:buAutoNum type="arabicPeriod"/>
            </a:pPr>
            <a:r>
              <a:rPr lang="en-US" sz="3200" b="1" dirty="0"/>
              <a:t>Stability</a:t>
            </a:r>
            <a:endParaRPr lang="en-US" sz="2400" b="1" dirty="0"/>
          </a:p>
          <a:p>
            <a:pPr marL="514350" indent="-514350">
              <a:buFont typeface="+mj-lt"/>
              <a:buAutoNum type="arabicPeriod"/>
            </a:pPr>
            <a:r>
              <a:rPr lang="en-US" sz="3200" b="1" dirty="0"/>
              <a:t>Flexibility</a:t>
            </a:r>
          </a:p>
          <a:p>
            <a:pPr marL="514350" indent="-514350">
              <a:buFont typeface="+mj-lt"/>
              <a:buAutoNum type="arabicPeriod"/>
            </a:pPr>
            <a:r>
              <a:rPr lang="en-US" sz="3200" b="1" dirty="0"/>
              <a:t>Mastery</a:t>
            </a:r>
          </a:p>
          <a:p>
            <a:pPr marL="0" indent="0">
              <a:buNone/>
            </a:pPr>
            <a:r>
              <a:rPr lang="en-US" sz="3200" b="1" dirty="0"/>
              <a:t>** Be Prepared For Possible Regression **</a:t>
            </a:r>
          </a:p>
        </p:txBody>
      </p:sp>
    </p:spTree>
    <p:extLst>
      <p:ext uri="{BB962C8B-B14F-4D97-AF65-F5344CB8AC3E}">
        <p14:creationId xmlns:p14="http://schemas.microsoft.com/office/powerpoint/2010/main" val="28836445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Increasing Academic Willpower</a:t>
            </a:r>
          </a:p>
        </p:txBody>
      </p:sp>
      <p:sp>
        <p:nvSpPr>
          <p:cNvPr id="3" name="Content Placeholder 2"/>
          <p:cNvSpPr>
            <a:spLocks noGrp="1"/>
          </p:cNvSpPr>
          <p:nvPr>
            <p:ph idx="1"/>
          </p:nvPr>
        </p:nvSpPr>
        <p:spPr>
          <a:xfrm>
            <a:off x="607500" y="2781300"/>
            <a:ext cx="7915931" cy="3048923"/>
          </a:xfrm>
        </p:spPr>
        <p:txBody>
          <a:bodyPr>
            <a:normAutofit/>
          </a:bodyPr>
          <a:lstStyle/>
          <a:p>
            <a:r>
              <a:rPr lang="en-US" sz="2800" b="1" dirty="0"/>
              <a:t>Can increase through conscious strategies</a:t>
            </a:r>
          </a:p>
          <a:p>
            <a:r>
              <a:rPr lang="en-US" sz="2800" b="1" dirty="0"/>
              <a:t>Awareness is the first step</a:t>
            </a:r>
          </a:p>
          <a:p>
            <a:pPr lvl="1"/>
            <a:r>
              <a:rPr lang="en-US" sz="2800" b="1" dirty="0"/>
              <a:t>Observable behavior</a:t>
            </a:r>
          </a:p>
          <a:p>
            <a:pPr lvl="1"/>
            <a:r>
              <a:rPr lang="en-US" sz="2800" b="1" dirty="0"/>
              <a:t>Thoughts</a:t>
            </a:r>
          </a:p>
          <a:p>
            <a:pPr lvl="1"/>
            <a:r>
              <a:rPr lang="en-US" sz="2800" b="1" dirty="0"/>
              <a:t>Feelings/emotions</a:t>
            </a:r>
          </a:p>
        </p:txBody>
      </p:sp>
    </p:spTree>
    <p:extLst>
      <p:ext uri="{BB962C8B-B14F-4D97-AF65-F5344CB8AC3E}">
        <p14:creationId xmlns:p14="http://schemas.microsoft.com/office/powerpoint/2010/main" val="1288571466"/>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Quotable">
  <a:themeElements>
    <a:clrScheme name="Custom 8">
      <a:dk1>
        <a:srgbClr val="342B2B"/>
      </a:dk1>
      <a:lt1>
        <a:srgbClr val="FFFFFF"/>
      </a:lt1>
      <a:dk2>
        <a:srgbClr val="212121"/>
      </a:dk2>
      <a:lt2>
        <a:srgbClr val="636363"/>
      </a:lt2>
      <a:accent1>
        <a:srgbClr val="A7A7A7"/>
      </a:accent1>
      <a:accent2>
        <a:srgbClr val="6FEBA0"/>
      </a:accent2>
      <a:accent3>
        <a:srgbClr val="B6DF5E"/>
      </a:accent3>
      <a:accent4>
        <a:srgbClr val="EFB251"/>
      </a:accent4>
      <a:accent5>
        <a:srgbClr val="EF755F"/>
      </a:accent5>
      <a:accent6>
        <a:srgbClr val="ED515C"/>
      </a:accent6>
      <a:hlink>
        <a:srgbClr val="8F8F8F"/>
      </a:hlink>
      <a:folHlink>
        <a:srgbClr val="A5A5A5"/>
      </a:folHlink>
    </a:clrScheme>
    <a:fontScheme name="Quotable">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Quotable">
      <a:fillStyleLst>
        <a:solidFill>
          <a:schemeClr val="phClr"/>
        </a:solidFill>
        <a:gradFill rotWithShape="1">
          <a:gsLst>
            <a:gs pos="0">
              <a:schemeClr val="phClr">
                <a:tint val="80000"/>
                <a:lumMod val="105000"/>
              </a:schemeClr>
            </a:gs>
            <a:gs pos="100000">
              <a:schemeClr val="phClr">
                <a:tint val="90000"/>
              </a:schemeClr>
            </a:gs>
          </a:gsLst>
          <a:lin ang="5400000" scaled="0"/>
        </a:gradFill>
        <a:blipFill rotWithShape="1">
          <a:blip xmlns:r="http://schemas.openxmlformats.org/officeDocument/2006/relationships" r:embed="rId1">
            <a:duotone>
              <a:schemeClr val="phClr">
                <a:tint val="98000"/>
                <a:lumMod val="102000"/>
              </a:schemeClr>
              <a:schemeClr val="phClr">
                <a:shade val="98000"/>
                <a:lumMod val="98000"/>
              </a:schemeClr>
            </a:duotone>
          </a:blip>
          <a:tile tx="0" ty="0" sx="100000" sy="100000" flip="none" algn="tl"/>
        </a:blipFill>
      </a:fillStyleLst>
      <a:lnStyleLst>
        <a:ln w="9525" cap="rnd" cmpd="sng" algn="ctr">
          <a:solidFill>
            <a:schemeClr val="ph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effectStyle>
        <a:effectStyle>
          <a:effectLst>
            <a:innerShdw blurRad="63500" dist="25400" dir="13500000">
              <a:srgbClr val="000000">
                <a:alpha val="75000"/>
              </a:srgbClr>
            </a:innerShdw>
          </a:effectLst>
        </a:effectStyle>
      </a:effectStyleLst>
      <a:bgFillStyleLst>
        <a:solidFill>
          <a:schemeClr val="phClr"/>
        </a:solidFill>
        <a:gradFill rotWithShape="1">
          <a:gsLst>
            <a:gs pos="0">
              <a:schemeClr val="phClr">
                <a:tint val="100000"/>
              </a:schemeClr>
            </a:gs>
            <a:gs pos="100000">
              <a:schemeClr val="phClr">
                <a:tint val="84000"/>
                <a:shade val="84000"/>
                <a:lumMod val="90000"/>
              </a:schemeClr>
            </a:gs>
          </a:gsLst>
          <a:lin ang="5400000" scaled="0"/>
        </a:gradFill>
        <a:gradFill rotWithShape="1">
          <a:gsLst>
            <a:gs pos="0">
              <a:schemeClr val="phClr">
                <a:tint val="84000"/>
                <a:shade val="90000"/>
                <a:satMod val="120000"/>
                <a:lumMod val="90000"/>
              </a:schemeClr>
            </a:gs>
            <a:gs pos="100000">
              <a:schemeClr val="phClr"/>
            </a:gs>
          </a:gsLst>
          <a:lin ang="5400000" scaled="0"/>
        </a:gradFill>
      </a:bgFillStyleLst>
    </a:fmtScheme>
  </a:themeElements>
  <a:objectDefaults/>
  <a:extraClrSchemeLst/>
  <a:extLst>
    <a:ext uri="{05A4C25C-085E-4340-85A3-A5531E510DB2}">
      <thm15:themeFamily xmlns:thm15="http://schemas.microsoft.com/office/thememl/2012/main" name="Quotable" id="{39EC5628-30ED-4578-ACD8-9820EDB8E15A}" vid="{6F3559E9-1A4C-49D8-94D4-F41003531C4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Quotable</Template>
  <TotalTime>618</TotalTime>
  <Words>1641</Words>
  <Application>Microsoft Macintosh PowerPoint</Application>
  <PresentationFormat>On-screen Show (4:3)</PresentationFormat>
  <Paragraphs>189</Paragraphs>
  <Slides>14</Slides>
  <Notes>13</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14</vt:i4>
      </vt:variant>
    </vt:vector>
  </HeadingPairs>
  <TitlesOfParts>
    <vt:vector size="19" baseType="lpstr">
      <vt:lpstr>Calibri</vt:lpstr>
      <vt:lpstr>Century Gothic</vt:lpstr>
      <vt:lpstr>Wingdings</vt:lpstr>
      <vt:lpstr>Wingdings 2</vt:lpstr>
      <vt:lpstr>Quotable</vt:lpstr>
      <vt:lpstr>Developing Self Discipline</vt:lpstr>
      <vt:lpstr>Self-Discipline, Self-Regulation, or Willpower?</vt:lpstr>
      <vt:lpstr>How much willpower do you currently have?</vt:lpstr>
      <vt:lpstr>PowerPoint Presentation</vt:lpstr>
      <vt:lpstr>What do we know about willpower?</vt:lpstr>
      <vt:lpstr>Habits: A Mixed Blessing</vt:lpstr>
      <vt:lpstr>PowerPoint Presentation</vt:lpstr>
      <vt:lpstr>Stages of Self-Regulation</vt:lpstr>
      <vt:lpstr>Increasing Academic Willpower</vt:lpstr>
      <vt:lpstr>Self-Awareness Exercise</vt:lpstr>
      <vt:lpstr>Strengthening Academic Willpower</vt:lpstr>
      <vt:lpstr>Mindsets</vt:lpstr>
      <vt:lpstr>Summary – What are you going to do differently now?</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Academic Coaching</dc:title>
  <dc:creator>Microsoft Office User</dc:creator>
  <cp:lastModifiedBy>Lister, Anna C</cp:lastModifiedBy>
  <cp:revision>85</cp:revision>
  <dcterms:created xsi:type="dcterms:W3CDTF">2017-09-07T18:03:51Z</dcterms:created>
  <dcterms:modified xsi:type="dcterms:W3CDTF">2023-04-21T18:39:02Z</dcterms:modified>
</cp:coreProperties>
</file>